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4"/>
    <p:sldId id="257" r:id="rId25"/>
    <p:sldId id="258" r:id="rId26"/>
    <p:sldId id="259" r:id="rId27"/>
    <p:sldId id="260" r:id="rId28"/>
    <p:sldId id="261" r:id="rId29"/>
    <p:sldId id="262" r:id="rId30"/>
    <p:sldId id="263" r:id="rId31"/>
    <p:sldId id="264" r:id="rId32"/>
    <p:sldId id="265" r:id="rId33"/>
    <p:sldId id="266" r:id="rId34"/>
    <p:sldId id="267" r:id="rId35"/>
    <p:sldId id="268" r:id="rId36"/>
    <p:sldId id="269" r:id="rId37"/>
    <p:sldId id="270" r:id="rId38"/>
    <p:sldId id="271" r:id="rId39"/>
    <p:sldId id="272" r:id="rId40"/>
    <p:sldId id="273" r:id="rId41"/>
    <p:sldId id="274" r:id="rId42"/>
    <p:sldId id="275" r:id="rId43"/>
    <p:sldId id="276" r:id="rId44"/>
    <p:sldId id="277" r:id="rId45"/>
    <p:sldId id="278" r:id="rId46"/>
    <p:sldId id="279" r:id="rId47"/>
    <p:sldId id="280" r:id="rId48"/>
    <p:sldId id="281" r:id="rId49"/>
    <p:sldId id="282" r:id="rId50"/>
    <p:sldId id="283" r:id="rId5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arker Grotesque" charset="1" panose="00000000000000000000"/>
      <p:regular r:id="rId10"/>
    </p:embeddedFont>
    <p:embeddedFont>
      <p:font typeface="Darker Grotesque Bold" charset="1" panose="00000000000000000000"/>
      <p:regular r:id="rId11"/>
    </p:embeddedFont>
    <p:embeddedFont>
      <p:font typeface="Open Sauce" charset="1" panose="00000500000000000000"/>
      <p:regular r:id="rId12"/>
    </p:embeddedFont>
    <p:embeddedFont>
      <p:font typeface="Open Sauce Bold" charset="1" panose="00000800000000000000"/>
      <p:regular r:id="rId13"/>
    </p:embeddedFont>
    <p:embeddedFont>
      <p:font typeface="Open Sauce Italics" charset="1" panose="00000500000000000000"/>
      <p:regular r:id="rId14"/>
    </p:embeddedFont>
    <p:embeddedFont>
      <p:font typeface="Open Sauce Bold Italics" charset="1" panose="00000800000000000000"/>
      <p:regular r:id="rId15"/>
    </p:embeddedFont>
    <p:embeddedFont>
      <p:font typeface="Open Sauce Light" charset="1" panose="00000400000000000000"/>
      <p:regular r:id="rId16"/>
    </p:embeddedFont>
    <p:embeddedFont>
      <p:font typeface="Open Sauce Light Italics" charset="1" panose="00000400000000000000"/>
      <p:regular r:id="rId17"/>
    </p:embeddedFont>
    <p:embeddedFont>
      <p:font typeface="Open Sauce Medium" charset="1" panose="00000600000000000000"/>
      <p:regular r:id="rId18"/>
    </p:embeddedFont>
    <p:embeddedFont>
      <p:font typeface="Open Sauce Medium Italics" charset="1" panose="00000600000000000000"/>
      <p:regular r:id="rId19"/>
    </p:embeddedFont>
    <p:embeddedFont>
      <p:font typeface="Open Sauce Semi-Bold" charset="1" panose="00000700000000000000"/>
      <p:regular r:id="rId20"/>
    </p:embeddedFont>
    <p:embeddedFont>
      <p:font typeface="Open Sauce Semi-Bold Italics" charset="1" panose="00000700000000000000"/>
      <p:regular r:id="rId21"/>
    </p:embeddedFont>
    <p:embeddedFont>
      <p:font typeface="Open Sauce Heavy" charset="1" panose="00000A00000000000000"/>
      <p:regular r:id="rId22"/>
    </p:embeddedFont>
    <p:embeddedFont>
      <p:font typeface="Open Sauce Heavy Italics" charset="1" panose="00000A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29" Target="slides/slide6.xml" Type="http://schemas.openxmlformats.org/officeDocument/2006/relationships/slide"/><Relationship Id="rId3" Target="viewProps.xml" Type="http://schemas.openxmlformats.org/officeDocument/2006/relationships/viewProps"/><Relationship Id="rId30" Target="slides/slide7.xml" Type="http://schemas.openxmlformats.org/officeDocument/2006/relationships/slide"/><Relationship Id="rId31" Target="slides/slide8.xml" Type="http://schemas.openxmlformats.org/officeDocument/2006/relationships/slide"/><Relationship Id="rId32" Target="slides/slide9.xml" Type="http://schemas.openxmlformats.org/officeDocument/2006/relationships/slide"/><Relationship Id="rId33" Target="slides/slide10.xml" Type="http://schemas.openxmlformats.org/officeDocument/2006/relationships/slide"/><Relationship Id="rId34" Target="slides/slide11.xml" Type="http://schemas.openxmlformats.org/officeDocument/2006/relationships/slide"/><Relationship Id="rId35" Target="slides/slide12.xml" Type="http://schemas.openxmlformats.org/officeDocument/2006/relationships/slide"/><Relationship Id="rId36" Target="slides/slide13.xml" Type="http://schemas.openxmlformats.org/officeDocument/2006/relationships/slide"/><Relationship Id="rId37" Target="slides/slide14.xml" Type="http://schemas.openxmlformats.org/officeDocument/2006/relationships/slide"/><Relationship Id="rId38" Target="slides/slide15.xml" Type="http://schemas.openxmlformats.org/officeDocument/2006/relationships/slide"/><Relationship Id="rId39" Target="slides/slide16.xml" Type="http://schemas.openxmlformats.org/officeDocument/2006/relationships/slide"/><Relationship Id="rId4" Target="theme/theme1.xml" Type="http://schemas.openxmlformats.org/officeDocument/2006/relationships/theme"/><Relationship Id="rId40" Target="slides/slide17.xml" Type="http://schemas.openxmlformats.org/officeDocument/2006/relationships/slide"/><Relationship Id="rId41" Target="slides/slide18.xml" Type="http://schemas.openxmlformats.org/officeDocument/2006/relationships/slide"/><Relationship Id="rId42" Target="slides/slide19.xml" Type="http://schemas.openxmlformats.org/officeDocument/2006/relationships/slide"/><Relationship Id="rId43" Target="slides/slide20.xml" Type="http://schemas.openxmlformats.org/officeDocument/2006/relationships/slide"/><Relationship Id="rId44" Target="slides/slide21.xml" Type="http://schemas.openxmlformats.org/officeDocument/2006/relationships/slide"/><Relationship Id="rId45" Target="slides/slide22.xml" Type="http://schemas.openxmlformats.org/officeDocument/2006/relationships/slide"/><Relationship Id="rId46" Target="slides/slide23.xml" Type="http://schemas.openxmlformats.org/officeDocument/2006/relationships/slide"/><Relationship Id="rId47" Target="slides/slide24.xml" Type="http://schemas.openxmlformats.org/officeDocument/2006/relationships/slide"/><Relationship Id="rId48" Target="slides/slide25.xml" Type="http://schemas.openxmlformats.org/officeDocument/2006/relationships/slide"/><Relationship Id="rId49" Target="slides/slide26.xml" Type="http://schemas.openxmlformats.org/officeDocument/2006/relationships/slide"/><Relationship Id="rId5" Target="tableStyles.xml" Type="http://schemas.openxmlformats.org/officeDocument/2006/relationships/tableStyles"/><Relationship Id="rId50" Target="slides/slide27.xml" Type="http://schemas.openxmlformats.org/officeDocument/2006/relationships/slide"/><Relationship Id="rId51" Target="slides/slide28.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13.png>
</file>

<file path=ppt/media/image14.jpeg>
</file>

<file path=ppt/media/image15.jpeg>
</file>

<file path=ppt/media/image16.png>
</file>

<file path=ppt/media/image17.jpeg>
</file>

<file path=ppt/media/image18.pn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5.jpe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jpe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jpe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grpSp>
        <p:nvGrpSpPr>
          <p:cNvPr name="Group 2" id="2"/>
          <p:cNvGrpSpPr/>
          <p:nvPr/>
        </p:nvGrpSpPr>
        <p:grpSpPr>
          <a:xfrm rot="0">
            <a:off x="2044862" y="2112284"/>
            <a:ext cx="14198277" cy="5046497"/>
            <a:chOff x="0" y="0"/>
            <a:chExt cx="18931036" cy="6728663"/>
          </a:xfrm>
        </p:grpSpPr>
        <p:sp>
          <p:nvSpPr>
            <p:cNvPr name="TextBox 3" id="3"/>
            <p:cNvSpPr txBox="true"/>
            <p:nvPr/>
          </p:nvSpPr>
          <p:spPr>
            <a:xfrm rot="0">
              <a:off x="0" y="666750"/>
              <a:ext cx="18931036" cy="5242982"/>
            </a:xfrm>
            <a:prstGeom prst="rect">
              <a:avLst/>
            </a:prstGeom>
          </p:spPr>
          <p:txBody>
            <a:bodyPr anchor="t" rtlCol="false" tIns="0" lIns="0" bIns="0" rIns="0">
              <a:spAutoFit/>
            </a:bodyPr>
            <a:lstStyle/>
            <a:p>
              <a:pPr algn="ctr">
                <a:lnSpc>
                  <a:spcPts val="13999"/>
                </a:lnSpc>
              </a:pPr>
              <a:r>
                <a:rPr lang="en-US" sz="17499">
                  <a:solidFill>
                    <a:srgbClr val="FFEC6A"/>
                  </a:solidFill>
                  <a:latin typeface="Darker Grotesque Bold"/>
                </a:rPr>
                <a:t>CSCI 4502/5502</a:t>
              </a:r>
            </a:p>
          </p:txBody>
        </p:sp>
        <p:sp>
          <p:nvSpPr>
            <p:cNvPr name="TextBox 4" id="4"/>
            <p:cNvSpPr txBox="true"/>
            <p:nvPr/>
          </p:nvSpPr>
          <p:spPr>
            <a:xfrm rot="0">
              <a:off x="143482" y="6101834"/>
              <a:ext cx="18644072" cy="626830"/>
            </a:xfrm>
            <a:prstGeom prst="rect">
              <a:avLst/>
            </a:prstGeom>
          </p:spPr>
          <p:txBody>
            <a:bodyPr anchor="t" rtlCol="false" tIns="0" lIns="0" bIns="0" rIns="0">
              <a:spAutoFit/>
            </a:bodyPr>
            <a:lstStyle/>
            <a:p>
              <a:pPr algn="ctr">
                <a:lnSpc>
                  <a:spcPts val="3634"/>
                </a:lnSpc>
              </a:pPr>
              <a:r>
                <a:rPr lang="en-US" sz="3160">
                  <a:solidFill>
                    <a:srgbClr val="FFEC6A"/>
                  </a:solidFill>
                  <a:latin typeface="Open Sauce"/>
                </a:rPr>
                <a:t>Data Mining - Fall 2023 - Lecture 19 </a:t>
              </a:r>
            </a:p>
          </p:txBody>
        </p:sp>
      </p:grpSp>
      <p:sp>
        <p:nvSpPr>
          <p:cNvPr name="Freeform 5" id="5"/>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6" id="6"/>
          <p:cNvSpPr txBox="true"/>
          <p:nvPr/>
        </p:nvSpPr>
        <p:spPr>
          <a:xfrm rot="0">
            <a:off x="7819653" y="7409403"/>
            <a:ext cx="2648694" cy="472694"/>
          </a:xfrm>
          <a:prstGeom prst="rect">
            <a:avLst/>
          </a:prstGeom>
        </p:spPr>
        <p:txBody>
          <a:bodyPr anchor="t" rtlCol="false" tIns="0" lIns="0" bIns="0" rIns="0">
            <a:spAutoFit/>
          </a:bodyPr>
          <a:lstStyle/>
          <a:p>
            <a:pPr algn="ctr">
              <a:lnSpc>
                <a:spcPts val="3870"/>
              </a:lnSpc>
              <a:spcBef>
                <a:spcPct val="0"/>
              </a:spcBef>
            </a:pPr>
            <a:r>
              <a:rPr lang="en-US" sz="2764">
                <a:solidFill>
                  <a:srgbClr val="FFEC6A"/>
                </a:solidFill>
                <a:latin typeface="Open Sauce"/>
              </a:rPr>
              <a:t>Ravi Starzl, PhD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2119658" y="0"/>
            <a:ext cx="6168342" cy="10287000"/>
          </a:xfrm>
          <a:custGeom>
            <a:avLst/>
            <a:gdLst/>
            <a:ahLst/>
            <a:cxnLst/>
            <a:rect r="r" b="b" t="t" l="l"/>
            <a:pathLst>
              <a:path h="10287000" w="6168342">
                <a:moveTo>
                  <a:pt x="0" y="0"/>
                </a:moveTo>
                <a:lnTo>
                  <a:pt x="6168342" y="0"/>
                </a:lnTo>
                <a:lnTo>
                  <a:pt x="6168342" y="10287000"/>
                </a:lnTo>
                <a:lnTo>
                  <a:pt x="0" y="10287000"/>
                </a:lnTo>
                <a:lnTo>
                  <a:pt x="0" y="0"/>
                </a:lnTo>
                <a:close/>
              </a:path>
            </a:pathLst>
          </a:custGeom>
          <a:blipFill>
            <a:blip r:embed="rId3"/>
            <a:stretch>
              <a:fillRect l="-5555" t="0" r="-5555" b="0"/>
            </a:stretch>
          </a:blipFill>
        </p:spPr>
      </p:sp>
      <p:sp>
        <p:nvSpPr>
          <p:cNvPr name="TextBox 4" id="4"/>
          <p:cNvSpPr txBox="true"/>
          <p:nvPr/>
        </p:nvSpPr>
        <p:spPr>
          <a:xfrm rot="0">
            <a:off x="80441" y="1678632"/>
            <a:ext cx="10072406" cy="2448689"/>
          </a:xfrm>
          <a:prstGeom prst="rect">
            <a:avLst/>
          </a:prstGeom>
        </p:spPr>
        <p:txBody>
          <a:bodyPr anchor="t" rtlCol="false" tIns="0" lIns="0" bIns="0" rIns="0">
            <a:spAutoFit/>
          </a:bodyPr>
          <a:lstStyle/>
          <a:p>
            <a:pPr>
              <a:lnSpc>
                <a:spcPts val="9243"/>
              </a:lnSpc>
            </a:pPr>
            <a:r>
              <a:rPr lang="en-US" sz="10270">
                <a:solidFill>
                  <a:srgbClr val="FFEC6A"/>
                </a:solidFill>
                <a:latin typeface="Darker Grotesque Bold"/>
              </a:rPr>
              <a:t>Q2: Brief Answers</a:t>
            </a:r>
          </a:p>
          <a:p>
            <a:pPr algn="l" marL="0" indent="0" lvl="1">
              <a:lnSpc>
                <a:spcPts val="9243"/>
              </a:lnSpc>
              <a:spcBef>
                <a:spcPct val="0"/>
              </a:spcBef>
            </a:pPr>
          </a:p>
        </p:txBody>
      </p:sp>
      <p:sp>
        <p:nvSpPr>
          <p:cNvPr name="TextBox 5" id="5"/>
          <p:cNvSpPr txBox="true"/>
          <p:nvPr/>
        </p:nvSpPr>
        <p:spPr>
          <a:xfrm rot="0">
            <a:off x="409276" y="4837072"/>
            <a:ext cx="9414736"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(b) What are the main steps in the data mining pipeline? </a:t>
            </a:r>
          </a:p>
          <a:p>
            <a:pPr marL="1193925" indent="-397975" lvl="2">
              <a:lnSpc>
                <a:spcPts val="3870"/>
              </a:lnSpc>
              <a:buFont typeface="Arial"/>
              <a:buChar char="⚬"/>
            </a:pPr>
            <a:r>
              <a:rPr lang="en-US" sz="2764">
                <a:solidFill>
                  <a:srgbClr val="FFFFFF"/>
                </a:solidFill>
                <a:latin typeface="Open Sauce"/>
              </a:rPr>
              <a:t>data understanding, preprocessing, warehousing, modeling, evaluation </a:t>
            </a:r>
          </a:p>
          <a:p>
            <a:pPr>
              <a:lnSpc>
                <a:spcPts val="3870"/>
              </a:lnSpc>
            </a:pPr>
          </a:p>
          <a:p>
            <a:pPr algn="l">
              <a:lnSpc>
                <a:spcPts val="3870"/>
              </a:lnSpc>
            </a:pP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0573015" y="0"/>
            <a:ext cx="8030776" cy="10287000"/>
          </a:xfrm>
          <a:custGeom>
            <a:avLst/>
            <a:gdLst/>
            <a:ahLst/>
            <a:cxnLst/>
            <a:rect r="r" b="b" t="t" l="l"/>
            <a:pathLst>
              <a:path h="10287000" w="8030776">
                <a:moveTo>
                  <a:pt x="0" y="0"/>
                </a:moveTo>
                <a:lnTo>
                  <a:pt x="8030776" y="0"/>
                </a:lnTo>
                <a:lnTo>
                  <a:pt x="8030776" y="10287000"/>
                </a:lnTo>
                <a:lnTo>
                  <a:pt x="0" y="10287000"/>
                </a:lnTo>
                <a:lnTo>
                  <a:pt x="0" y="0"/>
                </a:lnTo>
                <a:close/>
              </a:path>
            </a:pathLst>
          </a:custGeom>
          <a:blipFill>
            <a:blip r:embed="rId3"/>
            <a:stretch>
              <a:fillRect l="-61918" t="0" r="-29983" b="0"/>
            </a:stretch>
          </a:blipFill>
        </p:spPr>
      </p:sp>
      <p:sp>
        <p:nvSpPr>
          <p:cNvPr name="TextBox 4" id="4"/>
          <p:cNvSpPr txBox="true"/>
          <p:nvPr/>
        </p:nvSpPr>
        <p:spPr>
          <a:xfrm rot="0">
            <a:off x="0" y="2142497"/>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Q2: Brief Answers</a:t>
            </a:r>
          </a:p>
        </p:txBody>
      </p:sp>
      <p:sp>
        <p:nvSpPr>
          <p:cNvPr name="TextBox 5" id="5"/>
          <p:cNvSpPr txBox="true"/>
          <p:nvPr/>
        </p:nvSpPr>
        <p:spPr>
          <a:xfrm rot="0">
            <a:off x="86810" y="4924561"/>
            <a:ext cx="10127971"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 Identity three differences between OLTP and OLAP.</a:t>
            </a:r>
          </a:p>
          <a:p>
            <a:pPr marL="1193925" indent="-397975" lvl="2">
              <a:lnSpc>
                <a:spcPts val="3870"/>
              </a:lnSpc>
              <a:buFont typeface="Arial"/>
              <a:buChar char="⚬"/>
            </a:pPr>
            <a:r>
              <a:rPr lang="en-US" sz="2764">
                <a:solidFill>
                  <a:srgbClr val="FFFFFF"/>
                </a:solidFill>
                <a:latin typeface="Open Sauce"/>
              </a:rPr>
              <a:t>OLTP (Online Transaction Processing): daily operation, current data, real-time processing, data updates, … </a:t>
            </a:r>
          </a:p>
          <a:p>
            <a:pPr algn="l" marL="1193925" indent="-397975" lvl="2">
              <a:lnSpc>
                <a:spcPts val="3870"/>
              </a:lnSpc>
              <a:buFont typeface="Arial"/>
              <a:buChar char="⚬"/>
            </a:pPr>
            <a:r>
              <a:rPr lang="en-US" sz="2764">
                <a:solidFill>
                  <a:srgbClr val="FFFFFF"/>
                </a:solidFill>
                <a:latin typeface="Open Sauce"/>
              </a:rPr>
              <a:t>OLAP (Online Analytical Processing): decision support, historical data, longer processing time, nonvolatile, …</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0274491" y="0"/>
            <a:ext cx="10869399" cy="10287000"/>
          </a:xfrm>
          <a:custGeom>
            <a:avLst/>
            <a:gdLst/>
            <a:ahLst/>
            <a:cxnLst/>
            <a:rect r="r" b="b" t="t" l="l"/>
            <a:pathLst>
              <a:path h="10287000" w="10869399">
                <a:moveTo>
                  <a:pt x="0" y="0"/>
                </a:moveTo>
                <a:lnTo>
                  <a:pt x="10869399" y="0"/>
                </a:lnTo>
                <a:lnTo>
                  <a:pt x="10869399" y="10287000"/>
                </a:lnTo>
                <a:lnTo>
                  <a:pt x="0" y="10287000"/>
                </a:lnTo>
                <a:lnTo>
                  <a:pt x="0" y="0"/>
                </a:lnTo>
                <a:close/>
              </a:path>
            </a:pathLst>
          </a:custGeom>
          <a:blipFill>
            <a:blip r:embed="rId3"/>
            <a:stretch>
              <a:fillRect l="-33665" t="0" r="-12499" b="0"/>
            </a:stretch>
          </a:blipFill>
        </p:spPr>
      </p:sp>
      <p:sp>
        <p:nvSpPr>
          <p:cNvPr name="TextBox 4" id="4"/>
          <p:cNvSpPr txBox="true"/>
          <p:nvPr/>
        </p:nvSpPr>
        <p:spPr>
          <a:xfrm rot="0">
            <a:off x="322466" y="1177923"/>
            <a:ext cx="9588357" cy="2448689"/>
          </a:xfrm>
          <a:prstGeom prst="rect">
            <a:avLst/>
          </a:prstGeom>
        </p:spPr>
        <p:txBody>
          <a:bodyPr anchor="t" rtlCol="false" tIns="0" lIns="0" bIns="0" rIns="0">
            <a:spAutoFit/>
          </a:bodyPr>
          <a:lstStyle/>
          <a:p>
            <a:pPr>
              <a:lnSpc>
                <a:spcPts val="9243"/>
              </a:lnSpc>
            </a:pPr>
            <a:r>
              <a:rPr lang="en-US" sz="10270">
                <a:solidFill>
                  <a:srgbClr val="FFEC6A"/>
                </a:solidFill>
                <a:latin typeface="Darker Grotesque Bold"/>
              </a:rPr>
              <a:t>Q2: Brief Answers</a:t>
            </a:r>
          </a:p>
          <a:p>
            <a:pPr algn="l" marL="0" indent="0" lvl="1">
              <a:lnSpc>
                <a:spcPts val="9243"/>
              </a:lnSpc>
              <a:spcBef>
                <a:spcPct val="0"/>
              </a:spcBef>
            </a:pPr>
          </a:p>
        </p:txBody>
      </p:sp>
      <p:sp>
        <p:nvSpPr>
          <p:cNvPr name="TextBox 5" id="5"/>
          <p:cNvSpPr txBox="true"/>
          <p:nvPr/>
        </p:nvSpPr>
        <p:spPr>
          <a:xfrm rot="0">
            <a:off x="322466" y="3991546"/>
            <a:ext cx="9952025"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(d) Name the two types of ensemble methods and explain their key difference. </a:t>
            </a:r>
          </a:p>
          <a:p>
            <a:pPr marL="1193925" indent="-397975" lvl="2">
              <a:lnSpc>
                <a:spcPts val="3870"/>
              </a:lnSpc>
              <a:buFont typeface="Arial"/>
              <a:buChar char="⚬"/>
            </a:pPr>
            <a:r>
              <a:rPr lang="en-US" sz="2764">
                <a:solidFill>
                  <a:srgbClr val="FFFFFF"/>
                </a:solidFill>
                <a:latin typeface="Open Sauce"/>
              </a:rPr>
              <a:t>bagging: equal weight when combining multiple models </a:t>
            </a:r>
          </a:p>
          <a:p>
            <a:pPr marL="1193925" indent="-397975" lvl="2">
              <a:lnSpc>
                <a:spcPts val="3870"/>
              </a:lnSpc>
              <a:buFont typeface="Arial"/>
              <a:buChar char="⚬"/>
            </a:pPr>
            <a:r>
              <a:rPr lang="en-US" sz="2764">
                <a:solidFill>
                  <a:srgbClr val="FFFFFF"/>
                </a:solidFill>
                <a:latin typeface="Open Sauce"/>
              </a:rPr>
              <a:t>boosting: different weights for different models </a:t>
            </a:r>
          </a:p>
          <a:p>
            <a:pPr>
              <a:lnSpc>
                <a:spcPts val="3870"/>
              </a:lnSpc>
            </a:pPr>
          </a:p>
          <a:p>
            <a:pPr algn="l">
              <a:lnSpc>
                <a:spcPts val="3870"/>
              </a:lnSpc>
            </a:pP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7494013" y="4453097"/>
            <a:ext cx="10793987" cy="4972884"/>
          </a:xfrm>
          <a:custGeom>
            <a:avLst/>
            <a:gdLst/>
            <a:ahLst/>
            <a:cxnLst/>
            <a:rect r="r" b="b" t="t" l="l"/>
            <a:pathLst>
              <a:path h="4972884" w="10793987">
                <a:moveTo>
                  <a:pt x="0" y="0"/>
                </a:moveTo>
                <a:lnTo>
                  <a:pt x="10793987" y="0"/>
                </a:lnTo>
                <a:lnTo>
                  <a:pt x="10793987" y="4972884"/>
                </a:lnTo>
                <a:lnTo>
                  <a:pt x="0" y="4972884"/>
                </a:lnTo>
                <a:lnTo>
                  <a:pt x="0" y="0"/>
                </a:lnTo>
                <a:close/>
              </a:path>
            </a:pathLst>
          </a:custGeom>
          <a:blipFill>
            <a:blip r:embed="rId3"/>
            <a:stretch>
              <a:fillRect l="0" t="0" r="0" b="0"/>
            </a:stretch>
          </a:blipFill>
        </p:spPr>
      </p:sp>
      <p:sp>
        <p:nvSpPr>
          <p:cNvPr name="TextBox 4" id="4"/>
          <p:cNvSpPr txBox="true"/>
          <p:nvPr/>
        </p:nvSpPr>
        <p:spPr>
          <a:xfrm rot="0">
            <a:off x="322466" y="1177923"/>
            <a:ext cx="9588357" cy="2448689"/>
          </a:xfrm>
          <a:prstGeom prst="rect">
            <a:avLst/>
          </a:prstGeom>
        </p:spPr>
        <p:txBody>
          <a:bodyPr anchor="t" rtlCol="false" tIns="0" lIns="0" bIns="0" rIns="0">
            <a:spAutoFit/>
          </a:bodyPr>
          <a:lstStyle/>
          <a:p>
            <a:pPr>
              <a:lnSpc>
                <a:spcPts val="9243"/>
              </a:lnSpc>
            </a:pPr>
            <a:r>
              <a:rPr lang="en-US" sz="10270">
                <a:solidFill>
                  <a:srgbClr val="FFEC6A"/>
                </a:solidFill>
                <a:latin typeface="Darker Grotesque Bold"/>
              </a:rPr>
              <a:t>Q3: Correlation</a:t>
            </a:r>
          </a:p>
          <a:p>
            <a:pPr algn="l" marL="0" indent="0" lvl="1">
              <a:lnSpc>
                <a:spcPts val="9243"/>
              </a:lnSpc>
              <a:spcBef>
                <a:spcPct val="0"/>
              </a:spcBef>
            </a:pPr>
          </a:p>
        </p:txBody>
      </p:sp>
      <p:sp>
        <p:nvSpPr>
          <p:cNvPr name="TextBox 5" id="5"/>
          <p:cNvSpPr txBox="true"/>
          <p:nvPr/>
        </p:nvSpPr>
        <p:spPr>
          <a:xfrm rot="0">
            <a:off x="0" y="2973737"/>
            <a:ext cx="9414736"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ea typeface="Open Sauce"/>
              </a:rPr>
              <a:t>Consider the 2 × 2 contingency table summarizing a student population with respect to biking and skiing. </a:t>
            </a:r>
          </a:p>
          <a:p>
            <a:pPr marL="1193925" indent="-397975" lvl="2">
              <a:lnSpc>
                <a:spcPts val="3870"/>
              </a:lnSpc>
              <a:buFont typeface="Arial"/>
              <a:buChar char="⚬"/>
            </a:pPr>
            <a:r>
              <a:rPr lang="en-US" sz="2764">
                <a:solidFill>
                  <a:srgbClr val="FFFFFF"/>
                </a:solidFill>
                <a:latin typeface="Open Sauce"/>
              </a:rPr>
              <a:t>(a) Compute the lift value. </a:t>
            </a:r>
          </a:p>
          <a:p>
            <a:pPr marL="1193925" indent="-397975" lvl="2">
              <a:lnSpc>
                <a:spcPts val="3870"/>
              </a:lnSpc>
              <a:buFont typeface="Arial"/>
              <a:buChar char="⚬"/>
            </a:pPr>
            <a:r>
              <a:rPr lang="en-US" sz="2764">
                <a:solidFill>
                  <a:srgbClr val="FFFFFF"/>
                </a:solidFill>
                <a:latin typeface="Open Sauce"/>
              </a:rPr>
              <a:t>(b) Compute the X^2 value. </a:t>
            </a:r>
          </a:p>
          <a:p>
            <a:pPr algn="l" marL="596962" indent="-298481" lvl="1">
              <a:lnSpc>
                <a:spcPts val="3870"/>
              </a:lnSpc>
              <a:buFont typeface="Arial"/>
              <a:buChar char="•"/>
            </a:pP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0024059" y="0"/>
            <a:ext cx="8263941" cy="10287000"/>
          </a:xfrm>
          <a:custGeom>
            <a:avLst/>
            <a:gdLst/>
            <a:ahLst/>
            <a:cxnLst/>
            <a:rect r="r" b="b" t="t" l="l"/>
            <a:pathLst>
              <a:path h="10287000" w="8263941">
                <a:moveTo>
                  <a:pt x="0" y="0"/>
                </a:moveTo>
                <a:lnTo>
                  <a:pt x="8263941" y="0"/>
                </a:lnTo>
                <a:lnTo>
                  <a:pt x="8263941" y="10287000"/>
                </a:lnTo>
                <a:lnTo>
                  <a:pt x="0" y="10287000"/>
                </a:lnTo>
                <a:lnTo>
                  <a:pt x="0" y="0"/>
                </a:lnTo>
                <a:close/>
              </a:path>
            </a:pathLst>
          </a:custGeom>
          <a:blipFill>
            <a:blip r:embed="rId3"/>
            <a:stretch>
              <a:fillRect l="-127351" t="-1367" r="0" b="-1367"/>
            </a:stretch>
          </a:blipFill>
        </p:spPr>
      </p:sp>
      <p:sp>
        <p:nvSpPr>
          <p:cNvPr name="TextBox 4" id="4"/>
          <p:cNvSpPr txBox="true"/>
          <p:nvPr/>
        </p:nvSpPr>
        <p:spPr>
          <a:xfrm rot="0">
            <a:off x="1208540" y="1217874"/>
            <a:ext cx="9065951" cy="2448689"/>
          </a:xfrm>
          <a:prstGeom prst="rect">
            <a:avLst/>
          </a:prstGeom>
        </p:spPr>
        <p:txBody>
          <a:bodyPr anchor="t" rtlCol="false" tIns="0" lIns="0" bIns="0" rIns="0">
            <a:spAutoFit/>
          </a:bodyPr>
          <a:lstStyle/>
          <a:p>
            <a:pPr>
              <a:lnSpc>
                <a:spcPts val="9243"/>
              </a:lnSpc>
            </a:pPr>
            <a:r>
              <a:rPr lang="en-US" sz="10270">
                <a:solidFill>
                  <a:srgbClr val="FFEC6A"/>
                </a:solidFill>
                <a:latin typeface="Darker Grotesque Bold"/>
              </a:rPr>
              <a:t>Q3: Correlation</a:t>
            </a:r>
          </a:p>
          <a:p>
            <a:pPr algn="l" marL="0" indent="0" lvl="1">
              <a:lnSpc>
                <a:spcPts val="9243"/>
              </a:lnSpc>
              <a:spcBef>
                <a:spcPct val="0"/>
              </a:spcBef>
            </a:pPr>
          </a:p>
        </p:txBody>
      </p:sp>
      <p:sp>
        <p:nvSpPr>
          <p:cNvPr name="TextBox 5" id="5"/>
          <p:cNvSpPr txBox="true"/>
          <p:nvPr/>
        </p:nvSpPr>
        <p:spPr>
          <a:xfrm rot="0">
            <a:off x="1492382"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1028700" y="3709763"/>
            <a:ext cx="7558021" cy="48446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(a) lift(A, B) </a:t>
            </a:r>
          </a:p>
          <a:p>
            <a:pPr marL="1193925" indent="-397975" lvl="2">
              <a:lnSpc>
                <a:spcPts val="3870"/>
              </a:lnSpc>
              <a:buFont typeface="Arial"/>
              <a:buChar char="⚬"/>
            </a:pPr>
            <a:r>
              <a:rPr lang="en-US" sz="2764">
                <a:solidFill>
                  <a:srgbClr val="FFFFFF"/>
                </a:solidFill>
                <a:latin typeface="Open Sauce"/>
                <a:ea typeface="Open Sauce"/>
              </a:rPr>
              <a:t>(300/1000) / ((500/1000) x (570/1000)) ✦(b) Chi-square analysis</a:t>
            </a:r>
          </a:p>
          <a:p>
            <a:pPr marL="596962" indent="-298481" lvl="1">
              <a:lnSpc>
                <a:spcPts val="3870"/>
              </a:lnSpc>
              <a:buFont typeface="Arial"/>
              <a:buChar char="•"/>
            </a:pPr>
            <a:r>
              <a:rPr lang="en-US" sz="2764">
                <a:solidFill>
                  <a:srgbClr val="FFFFFF"/>
                </a:solidFill>
                <a:latin typeface="Open Sauce"/>
              </a:rPr>
              <a:t>chi-square value </a:t>
            </a:r>
          </a:p>
          <a:p>
            <a:pPr marL="596962" indent="-298481" lvl="1">
              <a:lnSpc>
                <a:spcPts val="3870"/>
              </a:lnSpc>
              <a:buFont typeface="Arial"/>
              <a:buChar char="•"/>
            </a:pPr>
            <a:r>
              <a:rPr lang="en-US" sz="2764">
                <a:solidFill>
                  <a:srgbClr val="FFFFFF"/>
                </a:solidFill>
                <a:latin typeface="Open Sauce"/>
              </a:rPr>
              <a:t>expected values, </a:t>
            </a:r>
          </a:p>
          <a:p>
            <a:pPr marL="1193925" indent="-397975" lvl="2">
              <a:lnSpc>
                <a:spcPts val="3870"/>
              </a:lnSpc>
              <a:buFont typeface="Arial"/>
              <a:buChar char="⚬"/>
            </a:pPr>
            <a:r>
              <a:rPr lang="en-US" sz="2764">
                <a:solidFill>
                  <a:srgbClr val="FFFFFF"/>
                </a:solidFill>
                <a:latin typeface="Open Sauce"/>
              </a:rPr>
              <a:t>e_11 = 500 x 570 / 1000, e_10, e_01, e_00 </a:t>
            </a:r>
          </a:p>
          <a:p>
            <a:pPr algn="l" marL="1193925" indent="-397975" lvl="2">
              <a:lnSpc>
                <a:spcPts val="3870"/>
              </a:lnSpc>
              <a:buFont typeface="Arial"/>
              <a:buChar char="⚬"/>
            </a:pPr>
            <a:r>
              <a:rPr lang="en-US" sz="2764">
                <a:solidFill>
                  <a:srgbClr val="FFFFFF"/>
                </a:solidFill>
                <a:latin typeface="Open Sauce"/>
              </a:rPr>
              <a:t>(300-e_11)^2/e_11 + (200-e_10)^2/e_10 + (270-e_01)^2/e_01 + (230-e_00)^2/ e_00</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0389521" y="0"/>
            <a:ext cx="11463823" cy="10287000"/>
          </a:xfrm>
          <a:custGeom>
            <a:avLst/>
            <a:gdLst/>
            <a:ahLst/>
            <a:cxnLst/>
            <a:rect r="r" b="b" t="t" l="l"/>
            <a:pathLst>
              <a:path h="10287000" w="11463823">
                <a:moveTo>
                  <a:pt x="0" y="0"/>
                </a:moveTo>
                <a:lnTo>
                  <a:pt x="11463822" y="0"/>
                </a:lnTo>
                <a:lnTo>
                  <a:pt x="11463822" y="10287000"/>
                </a:lnTo>
                <a:lnTo>
                  <a:pt x="0" y="10287000"/>
                </a:lnTo>
                <a:lnTo>
                  <a:pt x="0" y="0"/>
                </a:lnTo>
                <a:close/>
              </a:path>
            </a:pathLst>
          </a:custGeom>
          <a:blipFill>
            <a:blip r:embed="rId3"/>
            <a:stretch>
              <a:fillRect l="-21647" t="0" r="-13038" b="0"/>
            </a:stretch>
          </a:blipFill>
        </p:spPr>
      </p:sp>
      <p:sp>
        <p:nvSpPr>
          <p:cNvPr name="TextBox 4" id="4"/>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Q3: Correlation</a:t>
            </a:r>
          </a:p>
        </p:txBody>
      </p:sp>
      <p:sp>
        <p:nvSpPr>
          <p:cNvPr name="TextBox 5" id="5"/>
          <p:cNvSpPr txBox="true"/>
          <p:nvPr/>
        </p:nvSpPr>
        <p:spPr>
          <a:xfrm rot="0">
            <a:off x="322466" y="4616468"/>
            <a:ext cx="9414736"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 Are both correlation measures null-invariant? Briefly explain why. </a:t>
            </a:r>
          </a:p>
          <a:p>
            <a:pPr marL="1193925" indent="-397975" lvl="2">
              <a:lnSpc>
                <a:spcPts val="3870"/>
              </a:lnSpc>
              <a:buFont typeface="Arial"/>
              <a:buChar char="⚬"/>
            </a:pPr>
            <a:r>
              <a:rPr lang="en-US" sz="2764">
                <a:solidFill>
                  <a:srgbClr val="FFFFFF"/>
                </a:solidFill>
                <a:latin typeface="Open Sauce"/>
              </a:rPr>
              <a:t>Null-invariant: metric is not impacted by the null transactions (i.e., not biking and not skiing). </a:t>
            </a:r>
          </a:p>
          <a:p>
            <a:pPr algn="l" marL="1193925" indent="-397975" lvl="2">
              <a:lnSpc>
                <a:spcPts val="3870"/>
              </a:lnSpc>
              <a:buFont typeface="Arial"/>
              <a:buChar char="⚬"/>
            </a:pPr>
            <a:r>
              <a:rPr lang="en-US" sz="2764">
                <a:solidFill>
                  <a:srgbClr val="FFFFFF"/>
                </a:solidFill>
                <a:latin typeface="Open Sauce"/>
              </a:rPr>
              <a:t>Both life and X^2 consider the null transactions in their calculations, thus are NOT null-invariant. </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TextBox 2" id="2"/>
          <p:cNvSpPr txBox="true"/>
          <p:nvPr/>
        </p:nvSpPr>
        <p:spPr>
          <a:xfrm rot="0">
            <a:off x="322466" y="1177923"/>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Q4: Frequent Itemsets</a:t>
            </a:r>
          </a:p>
        </p:txBody>
      </p:sp>
      <p:sp>
        <p:nvSpPr>
          <p:cNvPr name="TextBox 3" id="3"/>
          <p:cNvSpPr txBox="true"/>
          <p:nvPr/>
        </p:nvSpPr>
        <p:spPr>
          <a:xfrm rot="0">
            <a:off x="322466" y="4616468"/>
            <a:ext cx="9414736"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Consider the market basket transactions shown in the table. </a:t>
            </a:r>
          </a:p>
          <a:p>
            <a:pPr marL="1193925" indent="-397975" lvl="2">
              <a:lnSpc>
                <a:spcPts val="3870"/>
              </a:lnSpc>
              <a:buFont typeface="Arial"/>
              <a:buChar char="⚬"/>
            </a:pPr>
            <a:r>
              <a:rPr lang="en-US" sz="2764">
                <a:solidFill>
                  <a:srgbClr val="FFFFFF"/>
                </a:solidFill>
                <a:latin typeface="Open Sauce"/>
              </a:rPr>
              <a:t>(a) Let min_support = 45%, find all frequent itemsets using the Apriori algorithm. </a:t>
            </a:r>
          </a:p>
          <a:p>
            <a:pPr marL="1193925" indent="-397975" lvl="2">
              <a:lnSpc>
                <a:spcPts val="3870"/>
              </a:lnSpc>
              <a:buFont typeface="Arial"/>
              <a:buChar char="⚬"/>
            </a:pPr>
            <a:r>
              <a:rPr lang="en-US" sz="2764">
                <a:solidFill>
                  <a:srgbClr val="FFFFFF"/>
                </a:solidFill>
                <a:latin typeface="Open Sauce"/>
              </a:rPr>
              <a:t>10 * 45% = 4.5 </a:t>
            </a:r>
          </a:p>
          <a:p>
            <a:pPr algn="l" marL="1193925" indent="-397975" lvl="2">
              <a:lnSpc>
                <a:spcPts val="3870"/>
              </a:lnSpc>
              <a:buFont typeface="Arial"/>
              <a:buChar char="⚬"/>
            </a:pPr>
            <a:r>
              <a:rPr lang="en-US" sz="2764">
                <a:solidFill>
                  <a:srgbClr val="FFFFFF"/>
                </a:solidFill>
                <a:latin typeface="Open Sauce"/>
              </a:rPr>
              <a:t>frequent: at least 5 occurrences </a:t>
            </a:r>
          </a:p>
        </p:txBody>
      </p:sp>
      <p:sp>
        <p:nvSpPr>
          <p:cNvPr name="Freeform 4" id="4"/>
          <p:cNvSpPr/>
          <p:nvPr/>
        </p:nvSpPr>
        <p:spPr>
          <a:xfrm flipH="false" flipV="false" rot="0">
            <a:off x="11052863" y="1787899"/>
            <a:ext cx="5203521" cy="7470401"/>
          </a:xfrm>
          <a:custGeom>
            <a:avLst/>
            <a:gdLst/>
            <a:ahLst/>
            <a:cxnLst/>
            <a:rect r="r" b="b" t="t" l="l"/>
            <a:pathLst>
              <a:path h="7470401" w="5203521">
                <a:moveTo>
                  <a:pt x="0" y="0"/>
                </a:moveTo>
                <a:lnTo>
                  <a:pt x="5203521" y="0"/>
                </a:lnTo>
                <a:lnTo>
                  <a:pt x="5203521" y="7470401"/>
                </a:lnTo>
                <a:lnTo>
                  <a:pt x="0" y="7470401"/>
                </a:lnTo>
                <a:lnTo>
                  <a:pt x="0" y="0"/>
                </a:lnTo>
                <a:close/>
              </a:path>
            </a:pathLst>
          </a:custGeom>
          <a:blipFill>
            <a:blip r:embed="rId2"/>
            <a:stretch>
              <a:fillRect l="0" t="0"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TextBox 2" id="2"/>
          <p:cNvSpPr txBox="true"/>
          <p:nvPr/>
        </p:nvSpPr>
        <p:spPr>
          <a:xfrm rot="0">
            <a:off x="322466" y="1177923"/>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Q4: Frequent Itemsets</a:t>
            </a:r>
          </a:p>
        </p:txBody>
      </p:sp>
      <p:sp>
        <p:nvSpPr>
          <p:cNvPr name="TextBox 3" id="3"/>
          <p:cNvSpPr txBox="true"/>
          <p:nvPr/>
        </p:nvSpPr>
        <p:spPr>
          <a:xfrm rot="0">
            <a:off x="322466" y="4859355"/>
            <a:ext cx="9414736" cy="24157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1-itemsets </a:t>
            </a:r>
          </a:p>
          <a:p>
            <a:pPr marL="1193925" indent="-397975" lvl="2">
              <a:lnSpc>
                <a:spcPts val="3870"/>
              </a:lnSpc>
              <a:buFont typeface="Arial"/>
              <a:buChar char="⚬"/>
            </a:pPr>
            <a:r>
              <a:rPr lang="en-US" sz="2764">
                <a:solidFill>
                  <a:srgbClr val="FFFFFF"/>
                </a:solidFill>
                <a:latin typeface="Open Sauce"/>
              </a:rPr>
              <a:t>F:6, T:7, X:6, Z:9, A:4, B:4, G:3, J:4, N:1 </a:t>
            </a:r>
          </a:p>
          <a:p>
            <a:pPr marL="596962" indent="-298481" lvl="1">
              <a:lnSpc>
                <a:spcPts val="3870"/>
              </a:lnSpc>
              <a:buFont typeface="Arial"/>
              <a:buChar char="•"/>
            </a:pPr>
            <a:r>
              <a:rPr lang="en-US" sz="2764">
                <a:solidFill>
                  <a:srgbClr val="FFFFFF"/>
                </a:solidFill>
                <a:latin typeface="Open Sauce"/>
              </a:rPr>
              <a:t>2-itemsets </a:t>
            </a:r>
          </a:p>
          <a:p>
            <a:pPr marL="1193925" indent="-397975" lvl="2">
              <a:lnSpc>
                <a:spcPts val="3870"/>
              </a:lnSpc>
              <a:buFont typeface="Arial"/>
              <a:buChar char="⚬"/>
            </a:pPr>
            <a:r>
              <a:rPr lang="en-US" sz="2764">
                <a:solidFill>
                  <a:srgbClr val="FFFFFF"/>
                </a:solidFill>
                <a:latin typeface="Open Sauce"/>
              </a:rPr>
              <a:t>FZ:6, TZ:6, XZ:6, FT:3, FX:4, TX:4 </a:t>
            </a:r>
          </a:p>
          <a:p>
            <a:pPr algn="l" marL="596962" indent="-298481" lvl="1">
              <a:lnSpc>
                <a:spcPts val="3870"/>
              </a:lnSpc>
              <a:buFont typeface="Arial"/>
              <a:buChar char="•"/>
            </a:pPr>
            <a:r>
              <a:rPr lang="en-US" sz="2764">
                <a:solidFill>
                  <a:srgbClr val="FFFFFF"/>
                </a:solidFill>
                <a:latin typeface="Open Sauce"/>
              </a:rPr>
              <a:t>3-itemsets none (no candidate)</a:t>
            </a:r>
          </a:p>
        </p:txBody>
      </p:sp>
      <p:sp>
        <p:nvSpPr>
          <p:cNvPr name="Freeform 4" id="4"/>
          <p:cNvSpPr/>
          <p:nvPr/>
        </p:nvSpPr>
        <p:spPr>
          <a:xfrm flipH="false" flipV="false" rot="0">
            <a:off x="11052863" y="1787899"/>
            <a:ext cx="5203521" cy="7470401"/>
          </a:xfrm>
          <a:custGeom>
            <a:avLst/>
            <a:gdLst/>
            <a:ahLst/>
            <a:cxnLst/>
            <a:rect r="r" b="b" t="t" l="l"/>
            <a:pathLst>
              <a:path h="7470401" w="5203521">
                <a:moveTo>
                  <a:pt x="0" y="0"/>
                </a:moveTo>
                <a:lnTo>
                  <a:pt x="5203521" y="0"/>
                </a:lnTo>
                <a:lnTo>
                  <a:pt x="5203521" y="7470401"/>
                </a:lnTo>
                <a:lnTo>
                  <a:pt x="0" y="7470401"/>
                </a:lnTo>
                <a:lnTo>
                  <a:pt x="0" y="0"/>
                </a:lnTo>
                <a:close/>
              </a:path>
            </a:pathLst>
          </a:custGeom>
          <a:blipFill>
            <a:blip r:embed="rId2"/>
            <a:stretch>
              <a:fillRect l="0" t="0" r="0" b="0"/>
            </a:stretch>
          </a:blipFill>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TextBox 2" id="2"/>
          <p:cNvSpPr txBox="true"/>
          <p:nvPr/>
        </p:nvSpPr>
        <p:spPr>
          <a:xfrm rot="0">
            <a:off x="322466" y="1177923"/>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Q4: Frequent Itemsets</a:t>
            </a:r>
          </a:p>
        </p:txBody>
      </p:sp>
      <p:sp>
        <p:nvSpPr>
          <p:cNvPr name="TextBox 3" id="3"/>
          <p:cNvSpPr txBox="true"/>
          <p:nvPr/>
        </p:nvSpPr>
        <p:spPr>
          <a:xfrm rot="0">
            <a:off x="322466" y="4373580"/>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(b) Draw the corresponding FP-tree for this data set. </a:t>
            </a:r>
          </a:p>
          <a:p>
            <a:pPr marL="1193925" indent="-397975" lvl="2">
              <a:lnSpc>
                <a:spcPts val="3870"/>
              </a:lnSpc>
              <a:buFont typeface="Arial"/>
              <a:buChar char="⚬"/>
            </a:pPr>
            <a:r>
              <a:rPr lang="en-US" sz="2764">
                <a:solidFill>
                  <a:srgbClr val="FFFFFF"/>
                </a:solidFill>
                <a:latin typeface="Open Sauce"/>
              </a:rPr>
              <a:t>sort by frequency </a:t>
            </a:r>
          </a:p>
          <a:p>
            <a:pPr marL="1193925" indent="-397975" lvl="2">
              <a:lnSpc>
                <a:spcPts val="3870"/>
              </a:lnSpc>
              <a:buFont typeface="Arial"/>
              <a:buChar char="⚬"/>
            </a:pPr>
            <a:r>
              <a:rPr lang="en-US" sz="2764">
                <a:solidFill>
                  <a:srgbClr val="FFFFFF"/>
                </a:solidFill>
                <a:latin typeface="Open Sauce"/>
              </a:rPr>
              <a:t>Z:9, T:7, F:6, X:6 </a:t>
            </a:r>
          </a:p>
          <a:p>
            <a:pPr marL="1193925" indent="-397975" lvl="2">
              <a:lnSpc>
                <a:spcPts val="3870"/>
              </a:lnSpc>
              <a:buFont typeface="Arial"/>
              <a:buChar char="⚬"/>
            </a:pPr>
            <a:r>
              <a:rPr lang="en-US" sz="2764">
                <a:solidFill>
                  <a:srgbClr val="FFFFFF"/>
                </a:solidFill>
                <a:latin typeface="Open Sauce"/>
                <a:ea typeface="Open Sauce"/>
              </a:rPr>
              <a:t>A:4, B:4, G:3, J:4, N:1 are infrequent ✦ support values </a:t>
            </a:r>
          </a:p>
          <a:p>
            <a:pPr algn="l" marL="1193925" indent="-397975" lvl="2">
              <a:lnSpc>
                <a:spcPts val="3870"/>
              </a:lnSpc>
              <a:buFont typeface="Arial"/>
              <a:buChar char="⚬"/>
            </a:pPr>
            <a:r>
              <a:rPr lang="en-US" sz="2764">
                <a:solidFill>
                  <a:srgbClr val="FFFFFF"/>
                </a:solidFill>
                <a:latin typeface="Open Sauce"/>
              </a:rPr>
              <a:t>node links</a:t>
            </a:r>
          </a:p>
        </p:txBody>
      </p:sp>
      <p:sp>
        <p:nvSpPr>
          <p:cNvPr name="Freeform 4" id="4"/>
          <p:cNvSpPr/>
          <p:nvPr/>
        </p:nvSpPr>
        <p:spPr>
          <a:xfrm flipH="false" flipV="false" rot="0">
            <a:off x="11052863" y="1787899"/>
            <a:ext cx="5203521" cy="7470401"/>
          </a:xfrm>
          <a:custGeom>
            <a:avLst/>
            <a:gdLst/>
            <a:ahLst/>
            <a:cxnLst/>
            <a:rect r="r" b="b" t="t" l="l"/>
            <a:pathLst>
              <a:path h="7470401" w="5203521">
                <a:moveTo>
                  <a:pt x="0" y="0"/>
                </a:moveTo>
                <a:lnTo>
                  <a:pt x="5203521" y="0"/>
                </a:lnTo>
                <a:lnTo>
                  <a:pt x="5203521" y="7470401"/>
                </a:lnTo>
                <a:lnTo>
                  <a:pt x="0" y="7470401"/>
                </a:lnTo>
                <a:lnTo>
                  <a:pt x="0" y="0"/>
                </a:lnTo>
                <a:close/>
              </a:path>
            </a:pathLst>
          </a:custGeom>
          <a:blipFill>
            <a:blip r:embed="rId2"/>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TextBox 2" id="2"/>
          <p:cNvSpPr txBox="true"/>
          <p:nvPr/>
        </p:nvSpPr>
        <p:spPr>
          <a:xfrm rot="0">
            <a:off x="322466" y="1177923"/>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Q4: Frequent Itemsets</a:t>
            </a:r>
          </a:p>
        </p:txBody>
      </p:sp>
      <p:sp>
        <p:nvSpPr>
          <p:cNvPr name="TextBox 3" id="3"/>
          <p:cNvSpPr txBox="true"/>
          <p:nvPr/>
        </p:nvSpPr>
        <p:spPr>
          <a:xfrm rot="0">
            <a:off x="322466" y="3402030"/>
            <a:ext cx="9414736" cy="53304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(b) Draw the corresponding FPtree for this data set.</a:t>
            </a:r>
          </a:p>
          <a:p>
            <a:pPr marL="1193925" indent="-397975" lvl="2">
              <a:lnSpc>
                <a:spcPts val="3870"/>
              </a:lnSpc>
              <a:buFont typeface="Arial"/>
              <a:buChar char="⚬"/>
            </a:pPr>
            <a:r>
              <a:rPr lang="en-US" sz="2764">
                <a:solidFill>
                  <a:srgbClr val="FFFFFF"/>
                </a:solidFill>
                <a:latin typeface="Open Sauce"/>
              </a:rPr>
              <a:t> {} =&gt; {Z:9}, {T:1} </a:t>
            </a:r>
          </a:p>
          <a:p>
            <a:pPr marL="1193925" indent="-397975" lvl="2">
              <a:lnSpc>
                <a:spcPts val="3870"/>
              </a:lnSpc>
              <a:buFont typeface="Arial"/>
              <a:buChar char="⚬"/>
            </a:pPr>
            <a:r>
              <a:rPr lang="en-US" sz="2764">
                <a:solidFill>
                  <a:srgbClr val="FFFFFF"/>
                </a:solidFill>
                <a:latin typeface="Open Sauce"/>
              </a:rPr>
              <a:t>{Z:9} =&gt; {T:6}, {F:3} </a:t>
            </a:r>
          </a:p>
          <a:p>
            <a:pPr marL="1193925" indent="-397975" lvl="2">
              <a:lnSpc>
                <a:spcPts val="3870"/>
              </a:lnSpc>
              <a:buFont typeface="Arial"/>
              <a:buChar char="⚬"/>
            </a:pPr>
            <a:r>
              <a:rPr lang="en-US" sz="2764">
                <a:solidFill>
                  <a:srgbClr val="FFFFFF"/>
                </a:solidFill>
                <a:latin typeface="Open Sauce"/>
              </a:rPr>
              <a:t>{F:3} =&gt; {X:2} </a:t>
            </a:r>
          </a:p>
          <a:p>
            <a:pPr marL="1193925" indent="-397975" lvl="2">
              <a:lnSpc>
                <a:spcPts val="3870"/>
              </a:lnSpc>
              <a:buFont typeface="Arial"/>
              <a:buChar char="⚬"/>
            </a:pPr>
            <a:r>
              <a:rPr lang="en-US" sz="2764">
                <a:solidFill>
                  <a:srgbClr val="FFFFFF"/>
                </a:solidFill>
                <a:latin typeface="Open Sauce"/>
              </a:rPr>
              <a:t>{T:6} =&gt; {F:3}, {X:2}</a:t>
            </a:r>
          </a:p>
          <a:p>
            <a:pPr marL="1193925" indent="-397975" lvl="2">
              <a:lnSpc>
                <a:spcPts val="3870"/>
              </a:lnSpc>
              <a:buFont typeface="Arial"/>
              <a:buChar char="⚬"/>
            </a:pPr>
            <a:r>
              <a:rPr lang="en-US" sz="2764">
                <a:solidFill>
                  <a:srgbClr val="FFFFFF"/>
                </a:solidFill>
                <a:latin typeface="Open Sauce"/>
              </a:rPr>
              <a:t>{F:3} =&gt; {X:2} </a:t>
            </a:r>
          </a:p>
          <a:p>
            <a:pPr marL="1193925" indent="-397975" lvl="2">
              <a:lnSpc>
                <a:spcPts val="3870"/>
              </a:lnSpc>
              <a:buFont typeface="Arial"/>
              <a:buChar char="⚬"/>
            </a:pPr>
            <a:r>
              <a:rPr lang="en-US" sz="2764">
                <a:solidFill>
                  <a:srgbClr val="FFFFFF"/>
                </a:solidFill>
                <a:latin typeface="Open Sauce"/>
              </a:rPr>
              <a:t>node links: </a:t>
            </a:r>
          </a:p>
          <a:p>
            <a:pPr marL="1193925" indent="-397975" lvl="2">
              <a:lnSpc>
                <a:spcPts val="3870"/>
              </a:lnSpc>
              <a:buFont typeface="Arial"/>
              <a:buChar char="⚬"/>
            </a:pPr>
            <a:r>
              <a:rPr lang="en-US" sz="2764">
                <a:solidFill>
                  <a:srgbClr val="FFFFFF"/>
                </a:solidFill>
                <a:latin typeface="Open Sauce"/>
              </a:rPr>
              <a:t>Z:9 =&gt; {Z:9} </a:t>
            </a:r>
          </a:p>
          <a:p>
            <a:pPr marL="1193925" indent="-397975" lvl="2">
              <a:lnSpc>
                <a:spcPts val="3870"/>
              </a:lnSpc>
              <a:buFont typeface="Arial"/>
              <a:buChar char="⚬"/>
            </a:pPr>
            <a:r>
              <a:rPr lang="en-US" sz="2764">
                <a:solidFill>
                  <a:srgbClr val="FFFFFF"/>
                </a:solidFill>
                <a:latin typeface="Open Sauce"/>
              </a:rPr>
              <a:t>T:7 =&gt; {T:6} =&gt; {T:1} </a:t>
            </a:r>
          </a:p>
          <a:p>
            <a:pPr marL="1193925" indent="-397975" lvl="2">
              <a:lnSpc>
                <a:spcPts val="3870"/>
              </a:lnSpc>
              <a:buFont typeface="Arial"/>
              <a:buChar char="⚬"/>
            </a:pPr>
            <a:r>
              <a:rPr lang="en-US" sz="2764">
                <a:solidFill>
                  <a:srgbClr val="FFFFFF"/>
                </a:solidFill>
                <a:latin typeface="Open Sauce"/>
              </a:rPr>
              <a:t>F:6 =&gt; {F:3} =&gt; {F:3} </a:t>
            </a:r>
          </a:p>
          <a:p>
            <a:pPr algn="l" marL="1193925" indent="-397975" lvl="2">
              <a:lnSpc>
                <a:spcPts val="3870"/>
              </a:lnSpc>
              <a:buFont typeface="Arial"/>
              <a:buChar char="⚬"/>
            </a:pPr>
            <a:r>
              <a:rPr lang="en-US" sz="2764">
                <a:solidFill>
                  <a:srgbClr val="FFFFFF"/>
                </a:solidFill>
                <a:latin typeface="Open Sauce"/>
              </a:rPr>
              <a:t>X:6 =&gt; {X:2} =&gt; {X:2} =&gt; {X:2} </a:t>
            </a:r>
          </a:p>
        </p:txBody>
      </p:sp>
      <p:sp>
        <p:nvSpPr>
          <p:cNvPr name="Freeform 4" id="4"/>
          <p:cNvSpPr/>
          <p:nvPr/>
        </p:nvSpPr>
        <p:spPr>
          <a:xfrm flipH="false" flipV="false" rot="0">
            <a:off x="11052863" y="1787899"/>
            <a:ext cx="5203521" cy="7470401"/>
          </a:xfrm>
          <a:custGeom>
            <a:avLst/>
            <a:gdLst/>
            <a:ahLst/>
            <a:cxnLst/>
            <a:rect r="r" b="b" t="t" l="l"/>
            <a:pathLst>
              <a:path h="7470401" w="5203521">
                <a:moveTo>
                  <a:pt x="0" y="0"/>
                </a:moveTo>
                <a:lnTo>
                  <a:pt x="5203521" y="0"/>
                </a:lnTo>
                <a:lnTo>
                  <a:pt x="5203521" y="7470401"/>
                </a:lnTo>
                <a:lnTo>
                  <a:pt x="0" y="7470401"/>
                </a:lnTo>
                <a:lnTo>
                  <a:pt x="0" y="0"/>
                </a:lnTo>
                <a:close/>
              </a:path>
            </a:pathLst>
          </a:custGeom>
          <a:blipFill>
            <a:blip r:embed="rId2"/>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9443914" y="0"/>
            <a:ext cx="12352120" cy="10287000"/>
          </a:xfrm>
          <a:custGeom>
            <a:avLst/>
            <a:gdLst/>
            <a:ahLst/>
            <a:cxnLst/>
            <a:rect r="r" b="b" t="t" l="l"/>
            <a:pathLst>
              <a:path h="10287000" w="12352120">
                <a:moveTo>
                  <a:pt x="0" y="0"/>
                </a:moveTo>
                <a:lnTo>
                  <a:pt x="12352120" y="0"/>
                </a:lnTo>
                <a:lnTo>
                  <a:pt x="12352120" y="10287000"/>
                </a:lnTo>
                <a:lnTo>
                  <a:pt x="0" y="10287000"/>
                </a:lnTo>
                <a:lnTo>
                  <a:pt x="0" y="0"/>
                </a:lnTo>
                <a:close/>
              </a:path>
            </a:pathLst>
          </a:custGeom>
          <a:blipFill>
            <a:blip r:embed="rId3"/>
            <a:stretch>
              <a:fillRect l="-12500" t="0" r="-12500" b="0"/>
            </a:stretch>
          </a:blipFill>
        </p:spPr>
      </p:sp>
      <p:sp>
        <p:nvSpPr>
          <p:cNvPr name="TextBox 4" id="4"/>
          <p:cNvSpPr txBox="true"/>
          <p:nvPr/>
        </p:nvSpPr>
        <p:spPr>
          <a:xfrm rot="0">
            <a:off x="409276" y="4890488"/>
            <a:ext cx="9414736"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Q1: True or false (4 x 5) </a:t>
            </a:r>
          </a:p>
          <a:p>
            <a:pPr marL="596962" indent="-298481" lvl="1">
              <a:lnSpc>
                <a:spcPts val="3870"/>
              </a:lnSpc>
              <a:buFont typeface="Arial"/>
              <a:buChar char="•"/>
            </a:pPr>
            <a:r>
              <a:rPr lang="en-US" sz="2764">
                <a:solidFill>
                  <a:srgbClr val="FFFFFF"/>
                </a:solidFill>
                <a:latin typeface="Open Sauce"/>
              </a:rPr>
              <a:t>Q2: Brief answers (4 x 5) </a:t>
            </a:r>
          </a:p>
          <a:p>
            <a:pPr marL="596962" indent="-298481" lvl="1">
              <a:lnSpc>
                <a:spcPts val="3870"/>
              </a:lnSpc>
              <a:buFont typeface="Arial"/>
              <a:buChar char="•"/>
            </a:pPr>
            <a:r>
              <a:rPr lang="en-US" sz="2764">
                <a:solidFill>
                  <a:srgbClr val="FFFFFF"/>
                </a:solidFill>
                <a:latin typeface="Open Sauce"/>
              </a:rPr>
              <a:t>Q3: Correlation (20) </a:t>
            </a:r>
          </a:p>
          <a:p>
            <a:pPr marL="596962" indent="-298481" lvl="1">
              <a:lnSpc>
                <a:spcPts val="3870"/>
              </a:lnSpc>
              <a:buFont typeface="Arial"/>
              <a:buChar char="•"/>
            </a:pPr>
            <a:r>
              <a:rPr lang="en-US" sz="2764">
                <a:solidFill>
                  <a:srgbClr val="FFFFFF"/>
                </a:solidFill>
                <a:latin typeface="Open Sauce"/>
              </a:rPr>
              <a:t>Q4: Frequent itemsets (20 + 5*) (10 + 10) </a:t>
            </a:r>
          </a:p>
          <a:p>
            <a:pPr marL="596962" indent="-298481" lvl="1">
              <a:lnSpc>
                <a:spcPts val="3870"/>
              </a:lnSpc>
              <a:buFont typeface="Arial"/>
              <a:buChar char="•"/>
            </a:pPr>
            <a:r>
              <a:rPr lang="en-US" sz="2764">
                <a:solidFill>
                  <a:srgbClr val="FFFFFF"/>
                </a:solidFill>
                <a:latin typeface="Open Sauce"/>
              </a:rPr>
              <a:t>Q5: Classification (10 + 10) </a:t>
            </a:r>
          </a:p>
          <a:p>
            <a:pPr algn="l" marL="596962" indent="-298481" lvl="1">
              <a:lnSpc>
                <a:spcPts val="3870"/>
              </a:lnSpc>
              <a:buFont typeface="Arial"/>
              <a:buChar char="•"/>
            </a:pPr>
            <a:r>
              <a:rPr lang="en-US" sz="2764">
                <a:solidFill>
                  <a:srgbClr val="FFFFFF"/>
                </a:solidFill>
                <a:latin typeface="Open Sauce"/>
              </a:rPr>
              <a:t>Q6: Clustering (5*)</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183696" y="1560388"/>
            <a:ext cx="11400161" cy="2731007"/>
          </a:xfrm>
          <a:prstGeom prst="rect">
            <a:avLst/>
          </a:prstGeom>
        </p:spPr>
        <p:txBody>
          <a:bodyPr anchor="t" rtlCol="false" tIns="0" lIns="0" bIns="0" rIns="0">
            <a:spAutoFit/>
          </a:bodyPr>
          <a:lstStyle/>
          <a:p>
            <a:pPr marL="0" indent="0" lvl="0">
              <a:lnSpc>
                <a:spcPts val="10505"/>
              </a:lnSpc>
              <a:spcBef>
                <a:spcPct val="0"/>
              </a:spcBef>
            </a:pPr>
            <a:r>
              <a:rPr lang="en-US" sz="10299">
                <a:solidFill>
                  <a:srgbClr val="FFEC6A"/>
                </a:solidFill>
                <a:latin typeface="Darker Grotesque Bold"/>
              </a:rPr>
              <a:t>Fall 2023 Practice Questions </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590104" y="0"/>
            <a:ext cx="10088395" cy="10287000"/>
          </a:xfrm>
          <a:custGeom>
            <a:avLst/>
            <a:gdLst/>
            <a:ahLst/>
            <a:cxnLst/>
            <a:rect r="r" b="b" t="t" l="l"/>
            <a:pathLst>
              <a:path h="10287000" w="10088395">
                <a:moveTo>
                  <a:pt x="0" y="0"/>
                </a:moveTo>
                <a:lnTo>
                  <a:pt x="10088395" y="0"/>
                </a:lnTo>
                <a:lnTo>
                  <a:pt x="10088395" y="10287000"/>
                </a:lnTo>
                <a:lnTo>
                  <a:pt x="0" y="10287000"/>
                </a:lnTo>
                <a:lnTo>
                  <a:pt x="0" y="0"/>
                </a:lnTo>
                <a:close/>
              </a:path>
            </a:pathLst>
          </a:custGeom>
          <a:blipFill>
            <a:blip r:embed="rId2"/>
            <a:stretch>
              <a:fillRect l="-40548" t="0" r="-12500" b="0"/>
            </a:stretch>
          </a:blipFill>
        </p:spPr>
      </p:sp>
      <p:sp>
        <p:nvSpPr>
          <p:cNvPr name="TextBox 3" id="3"/>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Q5: Classification</a:t>
            </a:r>
          </a:p>
        </p:txBody>
      </p:sp>
      <p:sp>
        <p:nvSpPr>
          <p:cNvPr name="TextBox 4" id="4"/>
          <p:cNvSpPr txBox="true"/>
          <p:nvPr/>
        </p:nvSpPr>
        <p:spPr>
          <a:xfrm rot="0">
            <a:off x="322466" y="3644918"/>
            <a:ext cx="9414736" cy="48446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Consider the training examples shown in the table for a binary classification problem of the class label “Picnic”. </a:t>
            </a:r>
          </a:p>
          <a:p>
            <a:pPr algn="l" marL="1193925" indent="-397975" lvl="2">
              <a:lnSpc>
                <a:spcPts val="3870"/>
              </a:lnSpc>
              <a:buFont typeface="Arial"/>
              <a:buChar char="⚬"/>
            </a:pPr>
            <a:r>
              <a:rPr lang="en-US" sz="2764">
                <a:solidFill>
                  <a:srgbClr val="FFFFFF"/>
                </a:solidFill>
                <a:latin typeface="Open Sauce"/>
              </a:rPr>
              <a:t>(a) Using decision tree induction, write out the steps for computing the information gain for the “Temp” attribute. Given the information gain values of two attributes, do we select the attribute with higher information gain or lower information gain for decision tree classification? Briefly explain why.</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9910823" y="1962371"/>
            <a:ext cx="7835956" cy="6362257"/>
          </a:xfrm>
          <a:custGeom>
            <a:avLst/>
            <a:gdLst/>
            <a:ahLst/>
            <a:cxnLst/>
            <a:rect r="r" b="b" t="t" l="l"/>
            <a:pathLst>
              <a:path h="6362257" w="7835956">
                <a:moveTo>
                  <a:pt x="0" y="0"/>
                </a:moveTo>
                <a:lnTo>
                  <a:pt x="7835956" y="0"/>
                </a:lnTo>
                <a:lnTo>
                  <a:pt x="7835956" y="6362258"/>
                </a:lnTo>
                <a:lnTo>
                  <a:pt x="0" y="6362258"/>
                </a:lnTo>
                <a:lnTo>
                  <a:pt x="0" y="0"/>
                </a:lnTo>
                <a:close/>
              </a:path>
            </a:pathLst>
          </a:custGeom>
          <a:blipFill>
            <a:blip r:embed="rId2"/>
            <a:stretch>
              <a:fillRect l="0" t="0" r="0" b="0"/>
            </a:stretch>
          </a:blipFill>
        </p:spPr>
      </p:sp>
      <p:sp>
        <p:nvSpPr>
          <p:cNvPr name="TextBox 3" id="3"/>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Q5: Classification</a:t>
            </a:r>
          </a:p>
        </p:txBody>
      </p:sp>
      <p:sp>
        <p:nvSpPr>
          <p:cNvPr name="TextBox 4" id="4"/>
          <p:cNvSpPr txBox="true"/>
          <p:nvPr/>
        </p:nvSpPr>
        <p:spPr>
          <a:xfrm rot="0">
            <a:off x="322466" y="4616468"/>
            <a:ext cx="9414736"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Classes: Yes or No </a:t>
            </a:r>
          </a:p>
          <a:p>
            <a:pPr marL="1193925" indent="-397975" lvl="2">
              <a:lnSpc>
                <a:spcPts val="3870"/>
              </a:lnSpc>
              <a:buFont typeface="Arial"/>
              <a:buChar char="⚬"/>
            </a:pPr>
            <a:r>
              <a:rPr lang="en-US" sz="2764">
                <a:solidFill>
                  <a:srgbClr val="FFFFFF"/>
                </a:solidFill>
                <a:latin typeface="Open Sauce"/>
              </a:rPr>
              <a:t>D: 14(9, 5) </a:t>
            </a:r>
          </a:p>
          <a:p>
            <a:pPr marL="596962" indent="-298481" lvl="1">
              <a:lnSpc>
                <a:spcPts val="3870"/>
              </a:lnSpc>
              <a:buFont typeface="Arial"/>
              <a:buChar char="•"/>
            </a:pPr>
            <a:r>
              <a:rPr lang="en-US" sz="2764">
                <a:solidFill>
                  <a:srgbClr val="FFFFFF"/>
                </a:solidFill>
                <a:latin typeface="Open Sauce"/>
              </a:rPr>
              <a:t>Temp </a:t>
            </a:r>
          </a:p>
          <a:p>
            <a:pPr marL="1193925" indent="-397975" lvl="2">
              <a:lnSpc>
                <a:spcPts val="3870"/>
              </a:lnSpc>
              <a:buFont typeface="Arial"/>
              <a:buChar char="⚬"/>
            </a:pPr>
            <a:r>
              <a:rPr lang="en-US" sz="2764">
                <a:solidFill>
                  <a:srgbClr val="FFFFFF"/>
                </a:solidFill>
                <a:latin typeface="Open Sauce"/>
              </a:rPr>
              <a:t>Hot: 4(2, 2) </a:t>
            </a:r>
          </a:p>
          <a:p>
            <a:pPr marL="1193925" indent="-397975" lvl="2">
              <a:lnSpc>
                <a:spcPts val="3870"/>
              </a:lnSpc>
              <a:buFont typeface="Arial"/>
              <a:buChar char="⚬"/>
            </a:pPr>
            <a:r>
              <a:rPr lang="en-US" sz="2764">
                <a:solidFill>
                  <a:srgbClr val="FFFFFF"/>
                </a:solidFill>
                <a:latin typeface="Open Sauce"/>
              </a:rPr>
              <a:t>Mild: 6(4, 2) </a:t>
            </a:r>
          </a:p>
          <a:p>
            <a:pPr algn="l" marL="1193925" indent="-397975" lvl="2">
              <a:lnSpc>
                <a:spcPts val="3870"/>
              </a:lnSpc>
              <a:buFont typeface="Arial"/>
              <a:buChar char="⚬"/>
            </a:pPr>
            <a:r>
              <a:rPr lang="en-US" sz="2764">
                <a:solidFill>
                  <a:srgbClr val="FFFFFF"/>
                </a:solidFill>
                <a:latin typeface="Open Sauce"/>
              </a:rPr>
              <a:t>Cool: 4(3, 1) </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2086156" y="0"/>
            <a:ext cx="11349204" cy="10287000"/>
          </a:xfrm>
          <a:custGeom>
            <a:avLst/>
            <a:gdLst/>
            <a:ahLst/>
            <a:cxnLst/>
            <a:rect r="r" b="b" t="t" l="l"/>
            <a:pathLst>
              <a:path h="10287000" w="11349204">
                <a:moveTo>
                  <a:pt x="0" y="0"/>
                </a:moveTo>
                <a:lnTo>
                  <a:pt x="11349204" y="0"/>
                </a:lnTo>
                <a:lnTo>
                  <a:pt x="11349204" y="10287000"/>
                </a:lnTo>
                <a:lnTo>
                  <a:pt x="0" y="10287000"/>
                </a:lnTo>
                <a:lnTo>
                  <a:pt x="0" y="0"/>
                </a:lnTo>
                <a:close/>
              </a:path>
            </a:pathLst>
          </a:custGeom>
          <a:blipFill>
            <a:blip r:embed="rId2"/>
            <a:stretch>
              <a:fillRect l="-23546" t="0" r="-12500" b="0"/>
            </a:stretch>
          </a:blipFill>
        </p:spPr>
      </p:sp>
      <p:sp>
        <p:nvSpPr>
          <p:cNvPr name="TextBox 3" id="3"/>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Q5: Classification</a:t>
            </a:r>
          </a:p>
        </p:txBody>
      </p:sp>
      <p:sp>
        <p:nvSpPr>
          <p:cNvPr name="TextBox 4" id="4"/>
          <p:cNvSpPr txBox="true"/>
          <p:nvPr/>
        </p:nvSpPr>
        <p:spPr>
          <a:xfrm rot="0">
            <a:off x="322466" y="3887805"/>
            <a:ext cx="11105367" cy="43588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Information gain </a:t>
            </a:r>
          </a:p>
          <a:p>
            <a:pPr marL="1193925" indent="-397975" lvl="2">
              <a:lnSpc>
                <a:spcPts val="3870"/>
              </a:lnSpc>
              <a:buFont typeface="Arial"/>
              <a:buChar char="⚬"/>
            </a:pPr>
            <a:r>
              <a:rPr lang="en-US" sz="2764">
                <a:solidFill>
                  <a:srgbClr val="FFFFFF"/>
                </a:solidFill>
                <a:latin typeface="Open Sauce"/>
              </a:rPr>
              <a:t>Info(D) = I(9, 5) = - 9/14 log_2(9/14) - 5/14 log_2(5/14) </a:t>
            </a:r>
          </a:p>
          <a:p>
            <a:pPr marL="1193925" indent="-397975" lvl="2">
              <a:lnSpc>
                <a:spcPts val="3870"/>
              </a:lnSpc>
              <a:buFont typeface="Arial"/>
              <a:buChar char="⚬"/>
            </a:pPr>
            <a:r>
              <a:rPr lang="en-US" sz="2764">
                <a:solidFill>
                  <a:srgbClr val="FFFFFF"/>
                </a:solidFill>
                <a:latin typeface="Open Sauce"/>
              </a:rPr>
              <a:t>Info_Temp(D) = 4/14xI(2, 2) + 6/14xI(4, 2) + 4/14xI(3, 1) </a:t>
            </a:r>
          </a:p>
          <a:p>
            <a:pPr marL="1193925" indent="-397975" lvl="2">
              <a:lnSpc>
                <a:spcPts val="3870"/>
              </a:lnSpc>
              <a:buFont typeface="Arial"/>
              <a:buChar char="⚬"/>
            </a:pPr>
            <a:r>
              <a:rPr lang="en-US" sz="2764">
                <a:solidFill>
                  <a:srgbClr val="FFFFFF"/>
                </a:solidFill>
                <a:latin typeface="Open Sauce"/>
              </a:rPr>
              <a:t>Info(D) - Info_Temp(D) </a:t>
            </a:r>
          </a:p>
          <a:p>
            <a:pPr marL="596962" indent="-298481" lvl="1">
              <a:lnSpc>
                <a:spcPts val="3870"/>
              </a:lnSpc>
              <a:buFont typeface="Arial"/>
              <a:buChar char="•"/>
            </a:pPr>
            <a:r>
              <a:rPr lang="en-US" sz="2764">
                <a:solidFill>
                  <a:srgbClr val="FFFFFF"/>
                </a:solidFill>
                <a:latin typeface="Open Sauce"/>
              </a:rPr>
              <a:t>Choose attribute with higher information gain </a:t>
            </a:r>
          </a:p>
          <a:p>
            <a:pPr marL="1193925" indent="-397975" lvl="2">
              <a:lnSpc>
                <a:spcPts val="3870"/>
              </a:lnSpc>
              <a:buFont typeface="Arial"/>
              <a:buChar char="⚬"/>
            </a:pPr>
            <a:r>
              <a:rPr lang="en-US" sz="2764">
                <a:solidFill>
                  <a:srgbClr val="FFFFFF"/>
                </a:solidFill>
                <a:latin typeface="Open Sauce"/>
              </a:rPr>
              <a:t>lower information means purer (more uniform) class distribution </a:t>
            </a:r>
          </a:p>
          <a:p>
            <a:pPr algn="l" marL="1193925" indent="-397975" lvl="2">
              <a:lnSpc>
                <a:spcPts val="3870"/>
              </a:lnSpc>
              <a:buFont typeface="Arial"/>
              <a:buChar char="⚬"/>
            </a:pPr>
            <a:r>
              <a:rPr lang="en-US" sz="2764">
                <a:solidFill>
                  <a:srgbClr val="FFFFFF"/>
                </a:solidFill>
                <a:latin typeface="Open Sauce"/>
              </a:rPr>
              <a:t>higher information gain: larger information reduction, lower information</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681842" y="0"/>
            <a:ext cx="7606158" cy="10287000"/>
          </a:xfrm>
          <a:custGeom>
            <a:avLst/>
            <a:gdLst/>
            <a:ahLst/>
            <a:cxnLst/>
            <a:rect r="r" b="b" t="t" l="l"/>
            <a:pathLst>
              <a:path h="10287000" w="7606158">
                <a:moveTo>
                  <a:pt x="0" y="0"/>
                </a:moveTo>
                <a:lnTo>
                  <a:pt x="7606158" y="0"/>
                </a:lnTo>
                <a:lnTo>
                  <a:pt x="7606158" y="10287000"/>
                </a:lnTo>
                <a:lnTo>
                  <a:pt x="0" y="10287000"/>
                </a:lnTo>
                <a:lnTo>
                  <a:pt x="0" y="0"/>
                </a:lnTo>
                <a:close/>
              </a:path>
            </a:pathLst>
          </a:custGeom>
          <a:blipFill>
            <a:blip r:embed="rId2"/>
            <a:stretch>
              <a:fillRect l="-157811" t="-7187" r="0" b="-7187"/>
            </a:stretch>
          </a:blipFill>
        </p:spPr>
      </p:sp>
      <p:sp>
        <p:nvSpPr>
          <p:cNvPr name="TextBox 3" id="3"/>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Q5: Classification</a:t>
            </a:r>
          </a:p>
        </p:txBody>
      </p:sp>
      <p:sp>
        <p:nvSpPr>
          <p:cNvPr name="TextBox 4" id="4"/>
          <p:cNvSpPr txBox="true"/>
          <p:nvPr/>
        </p:nvSpPr>
        <p:spPr>
          <a:xfrm rot="0">
            <a:off x="322466" y="4373580"/>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Consider the training examples shown in the table for a binary classification problem of the class label “Picnic”. </a:t>
            </a:r>
          </a:p>
          <a:p>
            <a:pPr algn="l" marL="1193925" indent="-397975" lvl="2">
              <a:lnSpc>
                <a:spcPts val="3870"/>
              </a:lnSpc>
              <a:buFont typeface="Arial"/>
              <a:buChar char="⚬"/>
            </a:pPr>
            <a:r>
              <a:rPr lang="en-US" sz="2764">
                <a:solidFill>
                  <a:srgbClr val="FFFFFF"/>
                </a:solidFill>
                <a:latin typeface="Open Sauce"/>
              </a:rPr>
              <a:t>(b) Using naive Bayes classifier, write out the steps for classifying “Picnic” as Yes or No for X = (Outlook = Overcast; Temp = Mild;Humidity = High;Windy = False).</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9910823" y="0"/>
            <a:ext cx="8377177" cy="10287000"/>
          </a:xfrm>
          <a:custGeom>
            <a:avLst/>
            <a:gdLst/>
            <a:ahLst/>
            <a:cxnLst/>
            <a:rect r="r" b="b" t="t" l="l"/>
            <a:pathLst>
              <a:path h="10287000" w="8377177">
                <a:moveTo>
                  <a:pt x="0" y="0"/>
                </a:moveTo>
                <a:lnTo>
                  <a:pt x="8377177" y="0"/>
                </a:lnTo>
                <a:lnTo>
                  <a:pt x="8377177" y="10287000"/>
                </a:lnTo>
                <a:lnTo>
                  <a:pt x="0" y="10287000"/>
                </a:lnTo>
                <a:lnTo>
                  <a:pt x="0" y="0"/>
                </a:lnTo>
                <a:close/>
              </a:path>
            </a:pathLst>
          </a:custGeom>
          <a:blipFill>
            <a:blip r:embed="rId2"/>
            <a:stretch>
              <a:fillRect l="-123420" t="-1171" r="0" b="-1171"/>
            </a:stretch>
          </a:blipFill>
        </p:spPr>
      </p:sp>
      <p:sp>
        <p:nvSpPr>
          <p:cNvPr name="TextBox 3" id="3"/>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Q5: Classification</a:t>
            </a:r>
          </a:p>
        </p:txBody>
      </p:sp>
      <p:sp>
        <p:nvSpPr>
          <p:cNvPr name="TextBox 4" id="4"/>
          <p:cNvSpPr txBox="true"/>
          <p:nvPr/>
        </p:nvSpPr>
        <p:spPr>
          <a:xfrm rot="0">
            <a:off x="322466" y="3887805"/>
            <a:ext cx="9414736" cy="43588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X = (Outlook = Overcast; Temp = Mild; Humidity = High; Windy = False) </a:t>
            </a:r>
          </a:p>
          <a:p>
            <a:pPr marL="596962" indent="-298481" lvl="1">
              <a:lnSpc>
                <a:spcPts val="3870"/>
              </a:lnSpc>
              <a:buFont typeface="Arial"/>
              <a:buChar char="•"/>
            </a:pPr>
            <a:r>
              <a:rPr lang="en-US" sz="2764">
                <a:solidFill>
                  <a:srgbClr val="FFFFFF"/>
                </a:solidFill>
                <a:latin typeface="Open Sauce"/>
              </a:rPr>
              <a:t>P(Yes) = 9/14, P(No) = 5/14 </a:t>
            </a:r>
          </a:p>
          <a:p>
            <a:pPr marL="596962" indent="-298481" lvl="1">
              <a:lnSpc>
                <a:spcPts val="3870"/>
              </a:lnSpc>
              <a:buFont typeface="Arial"/>
              <a:buChar char="•"/>
            </a:pPr>
            <a:r>
              <a:rPr lang="en-US" sz="2764">
                <a:solidFill>
                  <a:srgbClr val="FFFFFF"/>
                </a:solidFill>
                <a:latin typeface="Open Sauce"/>
              </a:rPr>
              <a:t>P(Yes|X) = P(X|Yes)P(Yes)/P(X)</a:t>
            </a:r>
          </a:p>
          <a:p>
            <a:pPr marL="596962" indent="-298481" lvl="1">
              <a:lnSpc>
                <a:spcPts val="3870"/>
              </a:lnSpc>
              <a:buFont typeface="Arial"/>
              <a:buChar char="•"/>
            </a:pPr>
            <a:r>
              <a:rPr lang="en-US" sz="2764">
                <a:solidFill>
                  <a:srgbClr val="FFFFFF"/>
                </a:solidFill>
                <a:latin typeface="Open Sauce"/>
              </a:rPr>
              <a:t>P(Outlook=Overcast|Yes) x P(Temp=Mild|Yes)</a:t>
            </a:r>
          </a:p>
          <a:p>
            <a:pPr marL="596962" indent="-298481" lvl="1">
              <a:lnSpc>
                <a:spcPts val="3870"/>
              </a:lnSpc>
              <a:buFont typeface="Arial"/>
              <a:buChar char="•"/>
            </a:pPr>
            <a:r>
              <a:rPr lang="en-US" sz="2764">
                <a:solidFill>
                  <a:srgbClr val="FFFFFF"/>
                </a:solidFill>
                <a:latin typeface="Open Sauce"/>
              </a:rPr>
              <a:t>P(Humidity=High|Yes) x P(Windy=False|Yes) x</a:t>
            </a:r>
          </a:p>
          <a:p>
            <a:pPr marL="1193925" indent="-397975" lvl="2">
              <a:lnSpc>
                <a:spcPts val="3870"/>
              </a:lnSpc>
              <a:buFont typeface="Arial"/>
              <a:buChar char="⚬"/>
            </a:pPr>
            <a:r>
              <a:rPr lang="en-US" sz="2764">
                <a:solidFill>
                  <a:srgbClr val="FFFFFF"/>
                </a:solidFill>
                <a:latin typeface="Open Sauce"/>
              </a:rPr>
              <a:t>P(Yes) </a:t>
            </a:r>
          </a:p>
          <a:p>
            <a:pPr algn="l" marL="1790887" indent="-447722" lvl="3">
              <a:lnSpc>
                <a:spcPts val="3870"/>
              </a:lnSpc>
              <a:buFont typeface="Arial"/>
              <a:buChar char="￭"/>
            </a:pPr>
            <a:r>
              <a:rPr lang="en-US" sz="2764">
                <a:solidFill>
                  <a:srgbClr val="FFFFFF"/>
                </a:solidFill>
                <a:latin typeface="Open Sauce"/>
              </a:rPr>
              <a:t>= 4/9 x 4/9 x 3/9 x 6/9 x 9/14 can ignore P(X)</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9910823" y="0"/>
            <a:ext cx="11631943" cy="10287000"/>
          </a:xfrm>
          <a:custGeom>
            <a:avLst/>
            <a:gdLst/>
            <a:ahLst/>
            <a:cxnLst/>
            <a:rect r="r" b="b" t="t" l="l"/>
            <a:pathLst>
              <a:path h="10287000" w="11631943">
                <a:moveTo>
                  <a:pt x="0" y="0"/>
                </a:moveTo>
                <a:lnTo>
                  <a:pt x="11631943" y="0"/>
                </a:lnTo>
                <a:lnTo>
                  <a:pt x="11631943" y="10287000"/>
                </a:lnTo>
                <a:lnTo>
                  <a:pt x="0" y="10287000"/>
                </a:lnTo>
                <a:lnTo>
                  <a:pt x="0" y="0"/>
                </a:lnTo>
                <a:close/>
              </a:path>
            </a:pathLst>
          </a:custGeom>
          <a:blipFill>
            <a:blip r:embed="rId2"/>
            <a:stretch>
              <a:fillRect l="-12500" t="0" r="-12500" b="0"/>
            </a:stretch>
          </a:blipFill>
        </p:spPr>
      </p:sp>
      <p:sp>
        <p:nvSpPr>
          <p:cNvPr name="TextBox 3" id="3"/>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Q5: Classification</a:t>
            </a:r>
          </a:p>
        </p:txBody>
      </p:sp>
      <p:sp>
        <p:nvSpPr>
          <p:cNvPr name="TextBox 4" id="4"/>
          <p:cNvSpPr txBox="true"/>
          <p:nvPr/>
        </p:nvSpPr>
        <p:spPr>
          <a:xfrm rot="0">
            <a:off x="322466" y="4130693"/>
            <a:ext cx="9414736"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X = (Outlook = Overcast; Temp = Mild; Humidity = High; Windy = False) </a:t>
            </a:r>
          </a:p>
          <a:p>
            <a:pPr marL="596962" indent="-298481" lvl="1">
              <a:lnSpc>
                <a:spcPts val="3870"/>
              </a:lnSpc>
              <a:buFont typeface="Arial"/>
              <a:buChar char="•"/>
            </a:pPr>
            <a:r>
              <a:rPr lang="en-US" sz="2764">
                <a:solidFill>
                  <a:srgbClr val="FFFFFF"/>
                </a:solidFill>
                <a:latin typeface="Open Sauce"/>
              </a:rPr>
              <a:t>P(No|X) = P(X|No)P(No)/P(X)</a:t>
            </a:r>
          </a:p>
          <a:p>
            <a:pPr marL="596962" indent="-298481" lvl="1">
              <a:lnSpc>
                <a:spcPts val="3870"/>
              </a:lnSpc>
              <a:buFont typeface="Arial"/>
              <a:buChar char="•"/>
            </a:pPr>
            <a:r>
              <a:rPr lang="en-US" sz="2764">
                <a:solidFill>
                  <a:srgbClr val="FFFFFF"/>
                </a:solidFill>
                <a:latin typeface="Open Sauce"/>
              </a:rPr>
              <a:t>P(Outlook=Overcast|No) x P(Temp=Mild|No) </a:t>
            </a:r>
          </a:p>
          <a:p>
            <a:pPr marL="596962" indent="-298481" lvl="1">
              <a:lnSpc>
                <a:spcPts val="3870"/>
              </a:lnSpc>
              <a:buFont typeface="Arial"/>
              <a:buChar char="•"/>
            </a:pPr>
            <a:r>
              <a:rPr lang="en-US" sz="2764">
                <a:solidFill>
                  <a:srgbClr val="FFFFFF"/>
                </a:solidFill>
                <a:latin typeface="Open Sauce"/>
              </a:rPr>
              <a:t>P(Humidity=High|No) x P(Windy=False|No) x P(No) </a:t>
            </a:r>
          </a:p>
          <a:p>
            <a:pPr marL="1193925" indent="-397975" lvl="2">
              <a:lnSpc>
                <a:spcPts val="3870"/>
              </a:lnSpc>
              <a:buFont typeface="Arial"/>
              <a:buChar char="⚬"/>
            </a:pPr>
            <a:r>
              <a:rPr lang="en-US" sz="2764">
                <a:solidFill>
                  <a:srgbClr val="FFFFFF"/>
                </a:solidFill>
                <a:latin typeface="Open Sauce"/>
              </a:rPr>
              <a:t> = 0/5 x 2/5 x 4/5 x 2/5 x 5/14 can ignore P(X)</a:t>
            </a:r>
          </a:p>
          <a:p>
            <a:pPr algn="l" marL="1193925" indent="-397975" lvl="2">
              <a:lnSpc>
                <a:spcPts val="3870"/>
              </a:lnSpc>
              <a:buFont typeface="Arial"/>
              <a:buChar char="⚬"/>
            </a:pPr>
            <a:r>
              <a:rPr lang="en-US" sz="2764">
                <a:solidFill>
                  <a:srgbClr val="FFFFFF"/>
                </a:solidFill>
                <a:latin typeface="Open Sauce"/>
              </a:rPr>
              <a:t>zero probability: (0 overcast, 3 rainy, 2 sunny) =&gt; (1, 4, 3) =&gt; 1/8</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9910823" y="0"/>
            <a:ext cx="8377177" cy="10287000"/>
          </a:xfrm>
          <a:custGeom>
            <a:avLst/>
            <a:gdLst/>
            <a:ahLst/>
            <a:cxnLst/>
            <a:rect r="r" b="b" t="t" l="l"/>
            <a:pathLst>
              <a:path h="10287000" w="8377177">
                <a:moveTo>
                  <a:pt x="0" y="0"/>
                </a:moveTo>
                <a:lnTo>
                  <a:pt x="8377177" y="0"/>
                </a:lnTo>
                <a:lnTo>
                  <a:pt x="8377177" y="10287000"/>
                </a:lnTo>
                <a:lnTo>
                  <a:pt x="0" y="10287000"/>
                </a:lnTo>
                <a:lnTo>
                  <a:pt x="0" y="0"/>
                </a:lnTo>
                <a:close/>
              </a:path>
            </a:pathLst>
          </a:custGeom>
          <a:blipFill>
            <a:blip r:embed="rId2"/>
            <a:stretch>
              <a:fillRect l="-123420" t="-1171" r="0" b="-1171"/>
            </a:stretch>
          </a:blipFill>
        </p:spPr>
      </p:sp>
      <p:sp>
        <p:nvSpPr>
          <p:cNvPr name="TextBox 3" id="3"/>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Q6: Clustering</a:t>
            </a:r>
          </a:p>
        </p:txBody>
      </p:sp>
      <p:sp>
        <p:nvSpPr>
          <p:cNvPr name="TextBox 4" id="4"/>
          <p:cNvSpPr txBox="true"/>
          <p:nvPr/>
        </p:nvSpPr>
        <p:spPr>
          <a:xfrm rot="0">
            <a:off x="322466" y="3402030"/>
            <a:ext cx="9414736" cy="53304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Consider the following set of one-dimensional points: {70, 150, 180, 40, 80, 210, 30, 60}. </a:t>
            </a:r>
          </a:p>
          <a:p>
            <a:pPr marL="1193925" indent="-397975" lvl="2">
              <a:lnSpc>
                <a:spcPts val="3870"/>
              </a:lnSpc>
              <a:buFont typeface="Arial"/>
              <a:buChar char="⚬"/>
            </a:pPr>
            <a:r>
              <a:rPr lang="en-US" sz="2764">
                <a:solidFill>
                  <a:srgbClr val="FFFFFF"/>
                </a:solidFill>
                <a:latin typeface="Open Sauce"/>
              </a:rPr>
              <a:t>(a) Show the first round of k-means clustering method to generate two clusters, assuming the initial centroids are 50 and 100, respectively. </a:t>
            </a:r>
          </a:p>
          <a:p>
            <a:pPr marL="1790887" indent="-447722" lvl="3">
              <a:lnSpc>
                <a:spcPts val="3870"/>
              </a:lnSpc>
              <a:buFont typeface="Arial"/>
              <a:buChar char="￭"/>
            </a:pPr>
            <a:r>
              <a:rPr lang="en-US" sz="2764">
                <a:solidFill>
                  <a:srgbClr val="FFFFFF"/>
                </a:solidFill>
                <a:latin typeface="Open Sauce"/>
              </a:rPr>
              <a:t>Sort the data: {30, 40, 60, 70, 80, 150, 180, 210} </a:t>
            </a:r>
          </a:p>
          <a:p>
            <a:pPr marL="1790887" indent="-447722" lvl="3">
              <a:lnSpc>
                <a:spcPts val="3870"/>
              </a:lnSpc>
              <a:buFont typeface="Arial"/>
              <a:buChar char="￭"/>
            </a:pPr>
            <a:r>
              <a:rPr lang="en-US" sz="2764">
                <a:solidFill>
                  <a:srgbClr val="FFFFFF"/>
                </a:solidFill>
                <a:latin typeface="Open Sauce"/>
              </a:rPr>
              <a:t>R1: 50 {30, 40, 60, 70}, 100 {80, 150, 180, 210} </a:t>
            </a:r>
          </a:p>
          <a:p>
            <a:pPr algn="l" marL="1790887" indent="-447722" lvl="3">
              <a:lnSpc>
                <a:spcPts val="3870"/>
              </a:lnSpc>
              <a:buFont typeface="Arial"/>
              <a:buChar char="￭"/>
            </a:pPr>
            <a:r>
              <a:rPr lang="en-US" sz="2764">
                <a:solidFill>
                  <a:srgbClr val="FFFFFF"/>
                </a:solidFill>
                <a:latin typeface="Open Sauce"/>
              </a:rPr>
              <a:t>C_1 = (30+40+60+70) / 4 C_2 = (80+150+180+210) / 4</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9737203" y="0"/>
            <a:ext cx="13381463" cy="10287000"/>
          </a:xfrm>
          <a:custGeom>
            <a:avLst/>
            <a:gdLst/>
            <a:ahLst/>
            <a:cxnLst/>
            <a:rect r="r" b="b" t="t" l="l"/>
            <a:pathLst>
              <a:path h="10287000" w="13381463">
                <a:moveTo>
                  <a:pt x="0" y="0"/>
                </a:moveTo>
                <a:lnTo>
                  <a:pt x="13381463" y="0"/>
                </a:lnTo>
                <a:lnTo>
                  <a:pt x="13381463" y="10287000"/>
                </a:lnTo>
                <a:lnTo>
                  <a:pt x="0" y="10287000"/>
                </a:lnTo>
                <a:lnTo>
                  <a:pt x="0" y="0"/>
                </a:lnTo>
                <a:close/>
              </a:path>
            </a:pathLst>
          </a:custGeom>
          <a:blipFill>
            <a:blip r:embed="rId2"/>
            <a:stretch>
              <a:fillRect l="-12500" t="0" r="-12500" b="0"/>
            </a:stretch>
          </a:blipFill>
        </p:spPr>
      </p:sp>
      <p:sp>
        <p:nvSpPr>
          <p:cNvPr name="TextBox 3" id="3"/>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Q6: Clustering</a:t>
            </a:r>
          </a:p>
        </p:txBody>
      </p:sp>
      <p:sp>
        <p:nvSpPr>
          <p:cNvPr name="TextBox 4" id="4"/>
          <p:cNvSpPr txBox="true"/>
          <p:nvPr/>
        </p:nvSpPr>
        <p:spPr>
          <a:xfrm rot="0">
            <a:off x="322466" y="3887805"/>
            <a:ext cx="9414736" cy="43588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Consider the following set of one-dimensional points: {70, 150, 180, 40, 80, 210, 30, 60}. </a:t>
            </a:r>
          </a:p>
          <a:p>
            <a:pPr marL="1193925" indent="-397975" lvl="2">
              <a:lnSpc>
                <a:spcPts val="3870"/>
              </a:lnSpc>
              <a:buFont typeface="Arial"/>
              <a:buChar char="⚬"/>
            </a:pPr>
            <a:r>
              <a:rPr lang="en-US" sz="2764">
                <a:solidFill>
                  <a:srgbClr val="FFFFFF"/>
                </a:solidFill>
                <a:latin typeface="Open Sauce"/>
              </a:rPr>
              <a:t>(b) What is the computation complexity of k-means clustering? Briefly explain why. </a:t>
            </a:r>
          </a:p>
          <a:p>
            <a:pPr algn="l" marL="1790887" indent="-447722" lvl="3">
              <a:lnSpc>
                <a:spcPts val="3870"/>
              </a:lnSpc>
              <a:buFont typeface="Arial"/>
              <a:buChar char="￭"/>
            </a:pPr>
            <a:r>
              <a:rPr lang="en-US" sz="2764">
                <a:solidFill>
                  <a:srgbClr val="FFFFFF"/>
                </a:solidFill>
                <a:latin typeface="Open Sauce"/>
              </a:rPr>
              <a:t>O(knt): for each of the t iterations, for each of the n objects, for each of the k centroids, we compute the distance of the object to the centroid, and assign the object to its nearest centroid.</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9910823" y="226367"/>
            <a:ext cx="10956693" cy="10060633"/>
          </a:xfrm>
          <a:custGeom>
            <a:avLst/>
            <a:gdLst/>
            <a:ahLst/>
            <a:cxnLst/>
            <a:rect r="r" b="b" t="t" l="l"/>
            <a:pathLst>
              <a:path h="10060633" w="10956693">
                <a:moveTo>
                  <a:pt x="0" y="0"/>
                </a:moveTo>
                <a:lnTo>
                  <a:pt x="10956693" y="0"/>
                </a:lnTo>
                <a:lnTo>
                  <a:pt x="10956693" y="10060633"/>
                </a:lnTo>
                <a:lnTo>
                  <a:pt x="0" y="10060633"/>
                </a:lnTo>
                <a:lnTo>
                  <a:pt x="0" y="0"/>
                </a:lnTo>
                <a:close/>
              </a:path>
            </a:pathLst>
          </a:custGeom>
          <a:blipFill>
            <a:blip r:embed="rId2"/>
            <a:stretch>
              <a:fillRect l="-26436" t="0" r="-11124" b="0"/>
            </a:stretch>
          </a:blipFill>
        </p:spPr>
      </p:sp>
      <p:sp>
        <p:nvSpPr>
          <p:cNvPr name="TextBox 3" id="3"/>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Q6: Clustering</a:t>
            </a:r>
          </a:p>
        </p:txBody>
      </p:sp>
      <p:sp>
        <p:nvSpPr>
          <p:cNvPr name="TextBox 4" id="4"/>
          <p:cNvSpPr txBox="true"/>
          <p:nvPr/>
        </p:nvSpPr>
        <p:spPr>
          <a:xfrm rot="0">
            <a:off x="322466" y="3887805"/>
            <a:ext cx="9414736" cy="43588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Consider the following set of one-dimensional points: {70, 150, 180, 40, 80, 210, 30, 60}. </a:t>
            </a:r>
          </a:p>
          <a:p>
            <a:pPr marL="1193925" indent="-397975" lvl="2">
              <a:lnSpc>
                <a:spcPts val="3870"/>
              </a:lnSpc>
              <a:buFont typeface="Arial"/>
              <a:buChar char="⚬"/>
            </a:pPr>
            <a:r>
              <a:rPr lang="en-US" sz="2764">
                <a:solidFill>
                  <a:srgbClr val="FFFFFF"/>
                </a:solidFill>
                <a:latin typeface="Open Sauce"/>
              </a:rPr>
              <a:t>(c) Given two different sets of initial centroids, does the kmeans method always generate the same clustering results when it terminates? </a:t>
            </a:r>
          </a:p>
          <a:p>
            <a:pPr algn="l" marL="1790887" indent="-447722" lvl="3">
              <a:lnSpc>
                <a:spcPts val="3870"/>
              </a:lnSpc>
              <a:buFont typeface="Arial"/>
              <a:buChar char="￭"/>
            </a:pPr>
            <a:r>
              <a:rPr lang="en-US" sz="2764">
                <a:solidFill>
                  <a:srgbClr val="FFFFFF"/>
                </a:solidFill>
                <a:latin typeface="Open Sauce"/>
              </a:rPr>
              <a:t>No. k-means clustering is a heuristic method and terminates at local optimum. As such, different sets of initial centroids may result in different clustering results.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1092684" y="0"/>
            <a:ext cx="7195316" cy="10079228"/>
          </a:xfrm>
          <a:custGeom>
            <a:avLst/>
            <a:gdLst/>
            <a:ahLst/>
            <a:cxnLst/>
            <a:rect r="r" b="b" t="t" l="l"/>
            <a:pathLst>
              <a:path h="10079228" w="7195316">
                <a:moveTo>
                  <a:pt x="0" y="0"/>
                </a:moveTo>
                <a:lnTo>
                  <a:pt x="7195316" y="0"/>
                </a:lnTo>
                <a:lnTo>
                  <a:pt x="7195316" y="10079228"/>
                </a:lnTo>
                <a:lnTo>
                  <a:pt x="0" y="10079228"/>
                </a:lnTo>
                <a:lnTo>
                  <a:pt x="0" y="0"/>
                </a:lnTo>
                <a:close/>
              </a:path>
            </a:pathLst>
          </a:custGeom>
          <a:blipFill>
            <a:blip r:embed="rId3"/>
            <a:stretch>
              <a:fillRect l="-88005" t="-5711" r="-88409" b="-9478"/>
            </a:stretch>
          </a:blipFill>
        </p:spPr>
      </p:sp>
      <p:sp>
        <p:nvSpPr>
          <p:cNvPr name="TextBox 4" id="4"/>
          <p:cNvSpPr txBox="true"/>
          <p:nvPr/>
        </p:nvSpPr>
        <p:spPr>
          <a:xfrm rot="0">
            <a:off x="0" y="1764390"/>
            <a:ext cx="8822689" cy="1130163"/>
          </a:xfrm>
          <a:prstGeom prst="rect">
            <a:avLst/>
          </a:prstGeom>
        </p:spPr>
        <p:txBody>
          <a:bodyPr anchor="t" rtlCol="false" tIns="0" lIns="0" bIns="0" rIns="0">
            <a:spAutoFit/>
          </a:bodyPr>
          <a:lstStyle/>
          <a:p>
            <a:pPr algn="l" marL="0" indent="0" lvl="1">
              <a:lnSpc>
                <a:spcPts val="8261"/>
              </a:lnSpc>
              <a:spcBef>
                <a:spcPct val="0"/>
              </a:spcBef>
            </a:pPr>
            <a:r>
              <a:rPr lang="en-US" sz="9179">
                <a:solidFill>
                  <a:srgbClr val="FFEC6A"/>
                </a:solidFill>
                <a:latin typeface="Darker Grotesque Bold"/>
              </a:rPr>
              <a:t>Q1: True or False</a:t>
            </a:r>
          </a:p>
        </p:txBody>
      </p:sp>
      <p:sp>
        <p:nvSpPr>
          <p:cNvPr name="TextBox 5" id="5"/>
          <p:cNvSpPr txBox="true"/>
          <p:nvPr/>
        </p:nvSpPr>
        <p:spPr>
          <a:xfrm rot="0">
            <a:off x="0" y="4766569"/>
            <a:ext cx="8083532" cy="1444371"/>
          </a:xfrm>
          <a:prstGeom prst="rect">
            <a:avLst/>
          </a:prstGeom>
        </p:spPr>
        <p:txBody>
          <a:bodyPr anchor="t" rtlCol="false" tIns="0" lIns="0" bIns="0" rIns="0">
            <a:spAutoFit/>
          </a:bodyPr>
          <a:lstStyle/>
          <a:p>
            <a:pPr algn="ctr">
              <a:lnSpc>
                <a:spcPts val="3863"/>
              </a:lnSpc>
            </a:pPr>
          </a:p>
          <a:p>
            <a:pPr algn="l" marL="595884" indent="-297942" lvl="1">
              <a:lnSpc>
                <a:spcPts val="3863"/>
              </a:lnSpc>
              <a:buFont typeface="Arial"/>
              <a:buChar char="•"/>
            </a:pPr>
            <a:r>
              <a:rPr lang="en-US" sz="2760">
                <a:solidFill>
                  <a:srgbClr val="FFFFFF"/>
                </a:solidFill>
                <a:latin typeface="Open Sauce"/>
              </a:rPr>
              <a:t>Determine if the following statements are true or false. Briefly explain why.</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1032050" y="0"/>
            <a:ext cx="7255950" cy="10287000"/>
          </a:xfrm>
          <a:custGeom>
            <a:avLst/>
            <a:gdLst/>
            <a:ahLst/>
            <a:cxnLst/>
            <a:rect r="r" b="b" t="t" l="l"/>
            <a:pathLst>
              <a:path h="10287000" w="7255950">
                <a:moveTo>
                  <a:pt x="0" y="0"/>
                </a:moveTo>
                <a:lnTo>
                  <a:pt x="7255950" y="0"/>
                </a:lnTo>
                <a:lnTo>
                  <a:pt x="7255950" y="10287000"/>
                </a:lnTo>
                <a:lnTo>
                  <a:pt x="0" y="10287000"/>
                </a:lnTo>
                <a:lnTo>
                  <a:pt x="0" y="0"/>
                </a:lnTo>
                <a:close/>
              </a:path>
            </a:pathLst>
          </a:custGeom>
          <a:blipFill>
            <a:blip r:embed="rId3"/>
            <a:stretch>
              <a:fillRect l="-5528" t="-278" r="-5582" b="-1010"/>
            </a:stretch>
          </a:blipFill>
        </p:spPr>
      </p:sp>
      <p:sp>
        <p:nvSpPr>
          <p:cNvPr name="TextBox 4" id="4"/>
          <p:cNvSpPr txBox="true"/>
          <p:nvPr/>
        </p:nvSpPr>
        <p:spPr>
          <a:xfrm rot="0">
            <a:off x="322466" y="1763710"/>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Q1: True or False</a:t>
            </a:r>
          </a:p>
        </p:txBody>
      </p:sp>
      <p:sp>
        <p:nvSpPr>
          <p:cNvPr name="TextBox 5" id="5"/>
          <p:cNvSpPr txBox="true"/>
          <p:nvPr/>
        </p:nvSpPr>
        <p:spPr>
          <a:xfrm rot="0">
            <a:off x="322466" y="4280857"/>
            <a:ext cx="9414736" cy="24157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(a) A scatter plot can only show positive correlation between two variables.</a:t>
            </a:r>
          </a:p>
          <a:p>
            <a:pPr algn="l" marL="1193925" indent="-397975" lvl="2">
              <a:lnSpc>
                <a:spcPts val="3870"/>
              </a:lnSpc>
              <a:buFont typeface="Arial"/>
              <a:buChar char="⚬"/>
            </a:pPr>
            <a:r>
              <a:rPr lang="en-US" sz="2764">
                <a:solidFill>
                  <a:srgbClr val="FFFFFF"/>
                </a:solidFill>
                <a:latin typeface="Open Sauce"/>
              </a:rPr>
              <a:t>FALSE. A scatter plot shows two variables as x and y axes. It can show positive, negative, or no correlation.</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1447864" y="0"/>
            <a:ext cx="8229600" cy="10287000"/>
          </a:xfrm>
          <a:custGeom>
            <a:avLst/>
            <a:gdLst/>
            <a:ahLst/>
            <a:cxnLst/>
            <a:rect r="r" b="b" t="t" l="l"/>
            <a:pathLst>
              <a:path h="10287000" w="8229600">
                <a:moveTo>
                  <a:pt x="0" y="0"/>
                </a:moveTo>
                <a:lnTo>
                  <a:pt x="8229600" y="0"/>
                </a:lnTo>
                <a:lnTo>
                  <a:pt x="8229600" y="10287000"/>
                </a:lnTo>
                <a:lnTo>
                  <a:pt x="0" y="10287000"/>
                </a:lnTo>
                <a:lnTo>
                  <a:pt x="0" y="0"/>
                </a:lnTo>
                <a:close/>
              </a:path>
            </a:pathLst>
          </a:custGeom>
          <a:blipFill>
            <a:blip r:embed="rId3"/>
            <a:stretch>
              <a:fillRect l="-12499" t="0" r="-12499" b="0"/>
            </a:stretch>
          </a:blipFill>
        </p:spPr>
      </p:sp>
      <p:sp>
        <p:nvSpPr>
          <p:cNvPr name="TextBox 4" id="4"/>
          <p:cNvSpPr txBox="true"/>
          <p:nvPr/>
        </p:nvSpPr>
        <p:spPr>
          <a:xfrm rot="0">
            <a:off x="322466" y="2078272"/>
            <a:ext cx="8821534"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Q1: True or False</a:t>
            </a:r>
          </a:p>
        </p:txBody>
      </p:sp>
      <p:sp>
        <p:nvSpPr>
          <p:cNvPr name="TextBox 5" id="5"/>
          <p:cNvSpPr txBox="true"/>
          <p:nvPr/>
        </p:nvSpPr>
        <p:spPr>
          <a:xfrm rot="0">
            <a:off x="322466" y="4170443"/>
            <a:ext cx="10604643" cy="43588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(b) RANGE(S.price) ≥ v is both monotonic and antimonotonic, where RANGE(S.price) is the difference between maximum and minimum item price in itemset S.  </a:t>
            </a:r>
          </a:p>
          <a:p>
            <a:pPr algn="l" marL="1193925" indent="-397975" lvl="2">
              <a:lnSpc>
                <a:spcPts val="3870"/>
              </a:lnSpc>
              <a:buFont typeface="Arial"/>
              <a:buChar char="⚬"/>
            </a:pPr>
            <a:r>
              <a:rPr lang="en-US" sz="2764">
                <a:solidFill>
                  <a:srgbClr val="FFFFFF"/>
                </a:solidFill>
                <a:latin typeface="Open Sauce"/>
              </a:rPr>
              <a:t>FALSE. Anti-monotonicity states that if S violates the constraint, then S+ must also violate the constraint. RANGE(S+.price) &gt;= RANGE(S.price). Even if RANGE(S.price) &lt; v, when more items are added, RANGE(S+.price) can be &gt;= v. As such, this constraint is NOT anti-monotonic.</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1477625" y="0"/>
            <a:ext cx="9366386" cy="10287000"/>
          </a:xfrm>
          <a:custGeom>
            <a:avLst/>
            <a:gdLst/>
            <a:ahLst/>
            <a:cxnLst/>
            <a:rect r="r" b="b" t="t" l="l"/>
            <a:pathLst>
              <a:path h="10287000" w="9366386">
                <a:moveTo>
                  <a:pt x="0" y="0"/>
                </a:moveTo>
                <a:lnTo>
                  <a:pt x="9366386" y="0"/>
                </a:lnTo>
                <a:lnTo>
                  <a:pt x="9366386" y="10287000"/>
                </a:lnTo>
                <a:lnTo>
                  <a:pt x="0" y="10287000"/>
                </a:lnTo>
                <a:lnTo>
                  <a:pt x="0" y="0"/>
                </a:lnTo>
                <a:close/>
              </a:path>
            </a:pathLst>
          </a:custGeom>
          <a:blipFill>
            <a:blip r:embed="rId3"/>
            <a:stretch>
              <a:fillRect l="-52346" t="0" r="-12499" b="0"/>
            </a:stretch>
          </a:blipFill>
        </p:spPr>
      </p:sp>
      <p:sp>
        <p:nvSpPr>
          <p:cNvPr name="TextBox 4" id="4"/>
          <p:cNvSpPr txBox="true"/>
          <p:nvPr/>
        </p:nvSpPr>
        <p:spPr>
          <a:xfrm rot="0">
            <a:off x="0" y="2045144"/>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Q1: True or False</a:t>
            </a:r>
          </a:p>
        </p:txBody>
      </p:sp>
      <p:sp>
        <p:nvSpPr>
          <p:cNvPr name="TextBox 5" id="5"/>
          <p:cNvSpPr txBox="true"/>
          <p:nvPr/>
        </p:nvSpPr>
        <p:spPr>
          <a:xfrm rot="0">
            <a:off x="0" y="4234648"/>
            <a:ext cx="8491891" cy="3873246"/>
          </a:xfrm>
          <a:prstGeom prst="rect">
            <a:avLst/>
          </a:prstGeom>
        </p:spPr>
        <p:txBody>
          <a:bodyPr anchor="t" rtlCol="false" tIns="0" lIns="0" bIns="0" rIns="0">
            <a:spAutoFit/>
          </a:bodyPr>
          <a:lstStyle/>
          <a:p>
            <a:pPr marL="595884" indent="-297942" lvl="1">
              <a:lnSpc>
                <a:spcPts val="3863"/>
              </a:lnSpc>
              <a:buFont typeface="Arial"/>
              <a:buChar char="•"/>
            </a:pPr>
            <a:r>
              <a:rPr lang="en-US" sz="2760">
                <a:solidFill>
                  <a:srgbClr val="FFFFFF"/>
                </a:solidFill>
                <a:latin typeface="Open Sauce"/>
              </a:rPr>
              <a:t>(c) The decision tree induction method cannot support incremental data. </a:t>
            </a:r>
          </a:p>
          <a:p>
            <a:pPr algn="l" marL="1191768" indent="-397256" lvl="2">
              <a:lnSpc>
                <a:spcPts val="3863"/>
              </a:lnSpc>
              <a:buFont typeface="Arial"/>
              <a:buChar char="⚬"/>
            </a:pPr>
            <a:r>
              <a:rPr lang="en-US" sz="2760">
                <a:solidFill>
                  <a:srgbClr val="FFFFFF"/>
                </a:solidFill>
                <a:latin typeface="Open Sauce"/>
              </a:rPr>
              <a:t>TRUE. The decision tree induction method is a top-down approach. It chooses at each level the attribute to use and the data are split by branches. When new data are added, we need to redo the whole process from the top level. </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0253297" y="0"/>
            <a:ext cx="14630400" cy="10287000"/>
          </a:xfrm>
          <a:custGeom>
            <a:avLst/>
            <a:gdLst/>
            <a:ahLst/>
            <a:cxnLst/>
            <a:rect r="r" b="b" t="t" l="l"/>
            <a:pathLst>
              <a:path h="10287000" w="14630400">
                <a:moveTo>
                  <a:pt x="0" y="0"/>
                </a:moveTo>
                <a:lnTo>
                  <a:pt x="14630400" y="0"/>
                </a:lnTo>
                <a:lnTo>
                  <a:pt x="14630400" y="10287000"/>
                </a:lnTo>
                <a:lnTo>
                  <a:pt x="0" y="10287000"/>
                </a:lnTo>
                <a:lnTo>
                  <a:pt x="0" y="0"/>
                </a:lnTo>
                <a:close/>
              </a:path>
            </a:pathLst>
          </a:custGeom>
          <a:blipFill>
            <a:blip r:embed="rId3"/>
            <a:stretch>
              <a:fillRect l="-12500" t="0" r="-12500" b="0"/>
            </a:stretch>
          </a:blipFill>
        </p:spPr>
      </p:sp>
      <p:sp>
        <p:nvSpPr>
          <p:cNvPr name="TextBox 4" id="4"/>
          <p:cNvSpPr txBox="true"/>
          <p:nvPr/>
        </p:nvSpPr>
        <p:spPr>
          <a:xfrm rot="0">
            <a:off x="0" y="2067977"/>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Q1: True or False</a:t>
            </a:r>
          </a:p>
        </p:txBody>
      </p:sp>
      <p:sp>
        <p:nvSpPr>
          <p:cNvPr name="TextBox 5" id="5"/>
          <p:cNvSpPr txBox="true"/>
          <p:nvPr/>
        </p:nvSpPr>
        <p:spPr>
          <a:xfrm rot="0">
            <a:off x="322466" y="3906964"/>
            <a:ext cx="9200987" cy="2415921"/>
          </a:xfrm>
          <a:prstGeom prst="rect">
            <a:avLst/>
          </a:prstGeom>
        </p:spPr>
        <p:txBody>
          <a:bodyPr anchor="t" rtlCol="false" tIns="0" lIns="0" bIns="0" rIns="0">
            <a:spAutoFit/>
          </a:bodyPr>
          <a:lstStyle/>
          <a:p>
            <a:pPr marL="595884" indent="-297942" lvl="1">
              <a:lnSpc>
                <a:spcPts val="3863"/>
              </a:lnSpc>
              <a:buFont typeface="Arial"/>
              <a:buChar char="•"/>
            </a:pPr>
            <a:r>
              <a:rPr lang="en-US" sz="2760">
                <a:solidFill>
                  <a:srgbClr val="FFFFFF"/>
                </a:solidFill>
                <a:latin typeface="Open Sauce"/>
              </a:rPr>
              <a:t>(d) The k-means clustering method cannot identify clusters of arbitrary shapes. </a:t>
            </a:r>
          </a:p>
          <a:p>
            <a:pPr algn="l" marL="1191768" indent="-397256" lvl="2">
              <a:lnSpc>
                <a:spcPts val="3863"/>
              </a:lnSpc>
              <a:buFont typeface="Arial"/>
              <a:buChar char="⚬"/>
            </a:pPr>
            <a:r>
              <a:rPr lang="en-US" sz="2760">
                <a:solidFill>
                  <a:srgbClr val="FFFFFF"/>
                </a:solidFill>
                <a:latin typeface="Open Sauce"/>
              </a:rPr>
              <a:t>TRUE. The k-means clustering method assigns each object to the nearest centroid. As such, it can only identify clusters of convex shapes. </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1967478" y="0"/>
            <a:ext cx="6320522" cy="10287000"/>
          </a:xfrm>
          <a:custGeom>
            <a:avLst/>
            <a:gdLst/>
            <a:ahLst/>
            <a:cxnLst/>
            <a:rect r="r" b="b" t="t" l="l"/>
            <a:pathLst>
              <a:path h="10287000" w="6320522">
                <a:moveTo>
                  <a:pt x="0" y="0"/>
                </a:moveTo>
                <a:lnTo>
                  <a:pt x="6320522" y="0"/>
                </a:lnTo>
                <a:lnTo>
                  <a:pt x="6320522" y="10287000"/>
                </a:lnTo>
                <a:lnTo>
                  <a:pt x="0" y="10287000"/>
                </a:lnTo>
                <a:lnTo>
                  <a:pt x="0" y="0"/>
                </a:lnTo>
                <a:close/>
              </a:path>
            </a:pathLst>
          </a:custGeom>
          <a:blipFill>
            <a:blip r:embed="rId3"/>
            <a:stretch>
              <a:fillRect l="-176843" t="0" r="-12500" b="0"/>
            </a:stretch>
          </a:blipFill>
        </p:spPr>
      </p:sp>
      <p:sp>
        <p:nvSpPr>
          <p:cNvPr name="TextBox 4" id="4"/>
          <p:cNvSpPr txBox="true"/>
          <p:nvPr/>
        </p:nvSpPr>
        <p:spPr>
          <a:xfrm rot="0">
            <a:off x="322466" y="1763710"/>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 </a:t>
            </a:r>
            <a:r>
              <a:rPr lang="en-US" sz="10270">
                <a:solidFill>
                  <a:srgbClr val="FFEC6A"/>
                </a:solidFill>
                <a:latin typeface="Darker Grotesque Bold"/>
              </a:rPr>
              <a:t>Q2: Brief Answers</a:t>
            </a:r>
          </a:p>
        </p:txBody>
      </p:sp>
      <p:sp>
        <p:nvSpPr>
          <p:cNvPr name="TextBox 5" id="5"/>
          <p:cNvSpPr txBox="true"/>
          <p:nvPr/>
        </p:nvSpPr>
        <p:spPr>
          <a:xfrm rot="0">
            <a:off x="322466" y="4784804"/>
            <a:ext cx="9414736" cy="14442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Provide a brief answer for each of the following questions.</a:t>
            </a:r>
          </a:p>
          <a:p>
            <a:pPr algn="l">
              <a:lnSpc>
                <a:spcPts val="3870"/>
              </a:lnSpc>
            </a:pP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3" id="3"/>
          <p:cNvSpPr txBox="true"/>
          <p:nvPr/>
        </p:nvSpPr>
        <p:spPr>
          <a:xfrm rot="0">
            <a:off x="181485" y="5600333"/>
            <a:ext cx="13986736" cy="9584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ea typeface="Open Sauce"/>
              </a:rPr>
              <a:t>✦(a) What are the four different views of data mining? </a:t>
            </a:r>
          </a:p>
          <a:p>
            <a:pPr algn="l" marL="1193925" indent="-397975" lvl="2">
              <a:lnSpc>
                <a:spcPts val="3870"/>
              </a:lnSpc>
              <a:buFont typeface="Arial"/>
              <a:buChar char="⚬"/>
            </a:pPr>
            <a:r>
              <a:rPr lang="en-US" sz="2764">
                <a:solidFill>
                  <a:srgbClr val="FFFFFF"/>
                </a:solidFill>
                <a:latin typeface="Open Sauce"/>
              </a:rPr>
              <a:t>Data, knowledge, method, application</a:t>
            </a:r>
          </a:p>
        </p:txBody>
      </p:sp>
      <p:sp>
        <p:nvSpPr>
          <p:cNvPr name="Freeform 4" id="4"/>
          <p:cNvSpPr/>
          <p:nvPr/>
        </p:nvSpPr>
        <p:spPr>
          <a:xfrm flipH="false" flipV="false" rot="0">
            <a:off x="10715476" y="0"/>
            <a:ext cx="7572524" cy="10287000"/>
          </a:xfrm>
          <a:custGeom>
            <a:avLst/>
            <a:gdLst/>
            <a:ahLst/>
            <a:cxnLst/>
            <a:rect r="r" b="b" t="t" l="l"/>
            <a:pathLst>
              <a:path h="10287000" w="7572524">
                <a:moveTo>
                  <a:pt x="0" y="0"/>
                </a:moveTo>
                <a:lnTo>
                  <a:pt x="7572524" y="0"/>
                </a:lnTo>
                <a:lnTo>
                  <a:pt x="7572524" y="10287000"/>
                </a:lnTo>
                <a:lnTo>
                  <a:pt x="0" y="10287000"/>
                </a:lnTo>
                <a:lnTo>
                  <a:pt x="0" y="0"/>
                </a:lnTo>
                <a:close/>
              </a:path>
            </a:pathLst>
          </a:custGeom>
          <a:blipFill>
            <a:blip r:embed="rId3"/>
            <a:stretch>
              <a:fillRect l="-58570" t="0" r="-104569" b="0"/>
            </a:stretch>
          </a:blipFill>
        </p:spPr>
      </p:sp>
      <p:sp>
        <p:nvSpPr>
          <p:cNvPr name="TextBox 5" id="5"/>
          <p:cNvSpPr txBox="true"/>
          <p:nvPr/>
        </p:nvSpPr>
        <p:spPr>
          <a:xfrm rot="0">
            <a:off x="322607" y="1548832"/>
            <a:ext cx="13704493"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Q2: Brief Answers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DAFy2B0Kk_k</dc:identifier>
  <dcterms:modified xsi:type="dcterms:W3CDTF">2011-08-01T06:04:30Z</dcterms:modified>
  <cp:revision>1</cp:revision>
  <dc:title>CSCI 4502/5502 Data Mining Summer 2023 Lecture 19</dc:title>
</cp:coreProperties>
</file>

<file path=docProps/thumbnail.jpeg>
</file>